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0"/>
  </p:notesMasterIdLst>
  <p:sldIdLst>
    <p:sldId id="256" r:id="rId2"/>
    <p:sldId id="389" r:id="rId3"/>
    <p:sldId id="359" r:id="rId4"/>
    <p:sldId id="383" r:id="rId5"/>
    <p:sldId id="390" r:id="rId6"/>
    <p:sldId id="387" r:id="rId7"/>
    <p:sldId id="381" r:id="rId8"/>
    <p:sldId id="385" r:id="rId9"/>
    <p:sldId id="378" r:id="rId10"/>
    <p:sldId id="392" r:id="rId11"/>
    <p:sldId id="379" r:id="rId12"/>
    <p:sldId id="380" r:id="rId13"/>
    <p:sldId id="393" r:id="rId14"/>
    <p:sldId id="368" r:id="rId15"/>
    <p:sldId id="394" r:id="rId16"/>
    <p:sldId id="372" r:id="rId17"/>
    <p:sldId id="373" r:id="rId18"/>
    <p:sldId id="3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5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185BA-43F7-4407-B79D-0EAC97CBFD5F}" type="datetimeFigureOut">
              <a:rPr lang="zh-TW" altLang="en-US" smtClean="0"/>
              <a:t>2021/4/8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74DE4-7FBC-490A-9E85-92382DF8A4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38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474DE4-7FBC-490A-9E85-92382DF8A4D8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583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0CEB3-F4BC-4121-A6EE-F14B78FAF90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4365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733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102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0637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60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652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9221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512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492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4978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891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0539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1994230-276A-4A6A-A2B7-5B2874D00CF7}" type="datetimeFigureOut">
              <a:rPr lang="zh-TW" altLang="en-US" smtClean="0"/>
              <a:t>2021/4/7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17C454-1D45-4673-B403-66FD374E577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38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890EA-562B-4BA0-8F02-6CC61E2602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TW" sz="2800" spc="800" dirty="0"/>
              <a:t>Lab5-</a:t>
            </a:r>
            <a:br>
              <a:rPr lang="en-US" altLang="zh-TW" sz="2800" spc="800" dirty="0"/>
            </a:br>
            <a:br>
              <a:rPr lang="en-US" altLang="zh-TW" sz="2800" spc="800" dirty="0"/>
            </a:br>
            <a:r>
              <a:rPr lang="en-US" altLang="zh-TW" sz="2800" spc="800" dirty="0"/>
              <a:t>Counter and Birth</a:t>
            </a:r>
            <a:r>
              <a:rPr lang="zh-TW" altLang="en-US" sz="2800" spc="800" dirty="0"/>
              <a:t> </a:t>
            </a:r>
            <a:r>
              <a:rPr lang="en-US" altLang="zh-TW" sz="2800" spc="800" dirty="0"/>
              <a:t>date Display</a:t>
            </a:r>
            <a:endParaRPr lang="zh-TW" altLang="en-US" sz="28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5B5547-3F36-4E53-88ED-F53C58B713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>
                    <a:lumMod val="95000"/>
                    <a:lumOff val="5000"/>
                  </a:schemeClr>
                </a:solidFill>
                <a:latin typeface="Tw Cen MT" panose="020B0602020104020603" pitchFamily="34" charset="0"/>
              </a:rPr>
              <a:t>助教：琮閔、東昇、憲億、韋廷、文駿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FC51146-CFBA-491B-9FC3-35B1197DA48A}"/>
              </a:ext>
            </a:extLst>
          </p:cNvPr>
          <p:cNvSpPr/>
          <p:nvPr/>
        </p:nvSpPr>
        <p:spPr>
          <a:xfrm>
            <a:off x="4387840" y="5550971"/>
            <a:ext cx="41088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助教：東昇、憲億、琮閔、韋廷、文駿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46983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標題 1">
            <a:extLst>
              <a:ext uri="{FF2B5EF4-FFF2-40B4-BE49-F238E27FC236}">
                <a16:creationId xmlns:a16="http://schemas.microsoft.com/office/drawing/2014/main" id="{18619413-2B77-4FB8-B6B7-A22A03CD1809}"/>
              </a:ext>
            </a:extLst>
          </p:cNvPr>
          <p:cNvSpPr txBox="1">
            <a:spLocks/>
          </p:cNvSpPr>
          <p:nvPr/>
        </p:nvSpPr>
        <p:spPr>
          <a:xfrm>
            <a:off x="2095498" y="621907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範例練習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-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 生日碼顯示器</a:t>
            </a:r>
          </a:p>
        </p:txBody>
      </p:sp>
      <p:pic>
        <p:nvPicPr>
          <p:cNvPr id="67" name="圖片 66">
            <a:extLst>
              <a:ext uri="{FF2B5EF4-FFF2-40B4-BE49-F238E27FC236}">
                <a16:creationId xmlns:a16="http://schemas.microsoft.com/office/drawing/2014/main" id="{CDF858D5-B6E8-4B90-9FBA-82873D2E0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065" y="2004217"/>
            <a:ext cx="7555523" cy="1691384"/>
          </a:xfrm>
          <a:prstGeom prst="rect">
            <a:avLst/>
          </a:prstGeom>
        </p:spPr>
      </p:pic>
      <p:sp>
        <p:nvSpPr>
          <p:cNvPr id="73" name="矩形 72">
            <a:extLst>
              <a:ext uri="{FF2B5EF4-FFF2-40B4-BE49-F238E27FC236}">
                <a16:creationId xmlns:a16="http://schemas.microsoft.com/office/drawing/2014/main" id="{057279B8-E487-4DEA-BAA5-F2E296E76881}"/>
              </a:ext>
            </a:extLst>
          </p:cNvPr>
          <p:cNvSpPr/>
          <p:nvPr/>
        </p:nvSpPr>
        <p:spPr bwMode="auto">
          <a:xfrm>
            <a:off x="10119935" y="3178027"/>
            <a:ext cx="175899" cy="463846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9478BFE2-893E-4498-BA94-BE728144A7A2}"/>
              </a:ext>
            </a:extLst>
          </p:cNvPr>
          <p:cNvSpPr txBox="1"/>
          <p:nvPr/>
        </p:nvSpPr>
        <p:spPr>
          <a:xfrm>
            <a:off x="10319346" y="3240673"/>
            <a:ext cx="14325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FPGA</a:t>
            </a:r>
            <a:r>
              <a:rPr lang="zh-TW" altLang="en-US" sz="16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周邊</a:t>
            </a:r>
          </a:p>
        </p:txBody>
      </p:sp>
      <p:sp>
        <p:nvSpPr>
          <p:cNvPr id="76" name="內容版面配置區 2">
            <a:extLst>
              <a:ext uri="{FF2B5EF4-FFF2-40B4-BE49-F238E27FC236}">
                <a16:creationId xmlns:a16="http://schemas.microsoft.com/office/drawing/2014/main" id="{5CC9CC3D-A050-4E0A-9E3E-7C29DDDB0DC3}"/>
              </a:ext>
            </a:extLst>
          </p:cNvPr>
          <p:cNvSpPr txBox="1">
            <a:spLocks/>
          </p:cNvSpPr>
          <p:nvPr/>
        </p:nvSpPr>
        <p:spPr>
          <a:xfrm>
            <a:off x="2743198" y="3964616"/>
            <a:ext cx="3252228" cy="122771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sw15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 (</a:t>
            </a:r>
            <a:r>
              <a:rPr lang="en-US" altLang="zh-TW" dirty="0" err="1">
                <a:solidFill>
                  <a:schemeClr val="bg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rst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</a:p>
          <a:p>
            <a:pPr lvl="1">
              <a:buFont typeface="Wingdings" panose="05000000000000000000" pitchFamily="2" charset="2"/>
              <a:buChar char=""/>
            </a:pP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0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：維持在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1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生日碼第一個數字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</a:p>
          <a:p>
            <a:pPr lvl="1">
              <a:buFont typeface="Wingdings" panose="05000000000000000000" pitchFamily="2" charset="2"/>
              <a:buChar char=""/>
            </a:pP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1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：循序顯示生日碼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511FDADE-0CFB-4070-A0A5-75EBEC138302}"/>
              </a:ext>
            </a:extLst>
          </p:cNvPr>
          <p:cNvSpPr/>
          <p:nvPr/>
        </p:nvSpPr>
        <p:spPr>
          <a:xfrm>
            <a:off x="5995426" y="3964616"/>
            <a:ext cx="1080424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1168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範例：</a:t>
            </a:r>
          </a:p>
        </p:txBody>
      </p:sp>
      <p:pic>
        <p:nvPicPr>
          <p:cNvPr id="2" name="birth(silence)">
            <a:hlinkClick r:id="" action="ppaction://media"/>
            <a:extLst>
              <a:ext uri="{FF2B5EF4-FFF2-40B4-BE49-F238E27FC236}">
                <a16:creationId xmlns:a16="http://schemas.microsoft.com/office/drawing/2014/main" id="{C6EC6E14-DB09-4CF4-989C-A0CE10DEDE9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8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7210458" y="3786715"/>
            <a:ext cx="2185351" cy="264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22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95498" y="1884755"/>
            <a:ext cx="8524876" cy="4351338"/>
          </a:xfrm>
        </p:spPr>
        <p:txBody>
          <a:bodyPr/>
          <a:lstStyle/>
          <a:p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min SOP (Sum of Product)</a:t>
            </a:r>
          </a:p>
          <a:p>
            <a:pPr lvl="1">
              <a:buFont typeface="Wingdings" panose="05000000000000000000" pitchFamily="2" charset="2"/>
              <a:buChar char="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生日碼顯示器可以沿用前一個範例的想法，一樣以 </a:t>
            </a:r>
            <a:r>
              <a:rPr lang="en-US" altLang="zh-TW" sz="16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cnt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為輸入，只是這次在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的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output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會依序顯示出預先設計的生日，再利用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7447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將生日輸出至七段顯示器</a:t>
            </a: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zh-TW" altLang="en-US" sz="24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987" y="2702857"/>
            <a:ext cx="7024540" cy="157251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65" y="4463415"/>
            <a:ext cx="4104456" cy="762452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sp>
        <p:nvSpPr>
          <p:cNvPr id="11" name="向下箭號 10"/>
          <p:cNvSpPr/>
          <p:nvPr/>
        </p:nvSpPr>
        <p:spPr bwMode="auto">
          <a:xfrm rot="3982847">
            <a:off x="4531033" y="3922278"/>
            <a:ext cx="358477" cy="714475"/>
          </a:xfrm>
          <a:prstGeom prst="downArrow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38075" y="5330798"/>
            <a:ext cx="4088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Input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為 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counter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，利用 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min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sop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所化簡的方程式來輸出預先設計的生日碼</a:t>
            </a:r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991" y="4628611"/>
            <a:ext cx="7645995" cy="983935"/>
          </a:xfrm>
          <a:prstGeom prst="rect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</p:pic>
      <p:sp>
        <p:nvSpPr>
          <p:cNvPr id="17" name="向下箭號 16"/>
          <p:cNvSpPr/>
          <p:nvPr/>
        </p:nvSpPr>
        <p:spPr bwMode="auto">
          <a:xfrm rot="20932180">
            <a:off x="7226678" y="4071283"/>
            <a:ext cx="378185" cy="558051"/>
          </a:xfrm>
          <a:prstGeom prst="downArrow">
            <a:avLst/>
          </a:prstGeom>
          <a:solidFill>
            <a:schemeClr val="accent2">
              <a:lumMod val="50000"/>
            </a:schemeClr>
          </a:solidFill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5360729" y="5746296"/>
            <a:ext cx="5921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跟上一個範例不同，這次需要輸出到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9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，所以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input</a:t>
            </a:r>
            <a:r>
              <a:rPr lang="zh-TW" altLang="en-US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會用到</a:t>
            </a:r>
            <a:r>
              <a:rPr lang="en-US" altLang="zh-TW" sz="16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4bit</a:t>
            </a:r>
            <a:endParaRPr lang="zh-TW" altLang="en-US" sz="16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9" name="標題 1">
            <a:extLst>
              <a:ext uri="{FF2B5EF4-FFF2-40B4-BE49-F238E27FC236}">
                <a16:creationId xmlns:a16="http://schemas.microsoft.com/office/drawing/2014/main" id="{7FBA2A38-73B9-4BDD-8C29-D5098CA2D9C9}"/>
              </a:ext>
            </a:extLst>
          </p:cNvPr>
          <p:cNvSpPr txBox="1">
            <a:spLocks/>
          </p:cNvSpPr>
          <p:nvPr/>
        </p:nvSpPr>
        <p:spPr>
          <a:xfrm>
            <a:off x="2095498" y="621907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 實作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(1/2)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73241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37011" y="1968237"/>
            <a:ext cx="8317975" cy="4351338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latin typeface="Candara" panose="020E0502030303020204" pitchFamily="34" charset="0"/>
                <a:ea typeface="微軟正黑體" panose="020B0604030504040204" pitchFamily="34" charset="-120"/>
              </a:rPr>
              <a:t>High-level Verilog description</a:t>
            </a:r>
          </a:p>
          <a:p>
            <a:pPr lvl="1">
              <a:buFont typeface="Wingdings" panose="05000000000000000000" pitchFamily="2" charset="2"/>
              <a:buChar char="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每次都要找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min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SOP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其實很費力，在 </a:t>
            </a:r>
            <a:r>
              <a:rPr lang="en-US" altLang="zh-TW" sz="16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語法中有一個方法為「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case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」，可以使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input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快速轉換成我們需要的輸出，這邊就以生日碼顯示器作為範例</a:t>
            </a: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/>
            <a:endParaRPr lang="zh-TW" altLang="en-US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2470411" y="2888940"/>
            <a:ext cx="4032448" cy="432048"/>
          </a:xfrm>
          <a:prstGeom prst="rect">
            <a:avLst/>
          </a:prstGeom>
        </p:spPr>
        <p:txBody>
          <a:bodyPr/>
          <a:lstStyle>
            <a:lvl1pPr marL="3810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itchFamily="2" charset="2"/>
              <a:buChar char="v"/>
              <a:defRPr kumimoji="1" sz="32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  <a:cs typeface="+mn-cs"/>
              </a:defRPr>
            </a:lvl1pPr>
            <a:lvl2pPr marL="8382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kumimoji="1" sz="28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2pPr>
            <a:lvl3pPr marL="12954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«"/>
              <a:defRPr kumimoji="1" sz="24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3pPr>
            <a:lvl4pPr marL="17526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kumimoji="1" sz="20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4pPr>
            <a:lvl5pPr marL="22098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5pPr>
            <a:lvl6pPr marL="26670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1242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5814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40386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TW" sz="1800" kern="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</a:t>
            </a:r>
          </a:p>
        </p:txBody>
      </p:sp>
      <p:sp>
        <p:nvSpPr>
          <p:cNvPr id="10" name="內容版面配置區 2"/>
          <p:cNvSpPr txBox="1">
            <a:spLocks/>
          </p:cNvSpPr>
          <p:nvPr/>
        </p:nvSpPr>
        <p:spPr>
          <a:xfrm>
            <a:off x="6974034" y="2888940"/>
            <a:ext cx="4032448" cy="432048"/>
          </a:xfrm>
          <a:prstGeom prst="rect">
            <a:avLst/>
          </a:prstGeom>
        </p:spPr>
        <p:txBody>
          <a:bodyPr/>
          <a:lstStyle>
            <a:lvl1pPr marL="3810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Wingdings" pitchFamily="2" charset="2"/>
              <a:buChar char="v"/>
              <a:defRPr kumimoji="1" sz="32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  <a:cs typeface="+mn-cs"/>
              </a:defRPr>
            </a:lvl1pPr>
            <a:lvl2pPr marL="8382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kumimoji="1" sz="28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2pPr>
            <a:lvl3pPr marL="12954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«"/>
              <a:defRPr kumimoji="1" sz="24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3pPr>
            <a:lvl4pPr marL="17526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kumimoji="1" sz="20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4pPr>
            <a:lvl5pPr marL="2209800" indent="-381000" algn="l" rtl="0" eaLnBrk="1" fontAlgn="base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accent2">
                    <a:lumMod val="75000"/>
                  </a:schemeClr>
                </a:solidFill>
                <a:effectLst/>
                <a:latin typeface="Cambria" panose="02040503050406030204" pitchFamily="18" charset="0"/>
                <a:ea typeface="+mn-ea"/>
              </a:defRPr>
            </a:lvl5pPr>
            <a:lvl6pPr marL="26670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31242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5814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4038600" indent="-381000" algn="l" rtl="0" eaLnBrk="1" fontAlgn="base" hangingPunct="1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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TW" sz="1800" kern="0" dirty="0">
                <a:solidFill>
                  <a:schemeClr val="bg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BCD</a:t>
            </a:r>
            <a:r>
              <a:rPr lang="zh-TW" altLang="en-US" sz="1800" kern="0" dirty="0">
                <a:solidFill>
                  <a:schemeClr val="bg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800" kern="0" dirty="0">
                <a:solidFill>
                  <a:schemeClr val="bg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to 7seg (7447)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1624" y="3556936"/>
            <a:ext cx="2736304" cy="2379117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5757" y="3256291"/>
            <a:ext cx="1954026" cy="3034709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81C2FE23-7B61-42AE-8B38-2CCC77B0D2A1}"/>
              </a:ext>
            </a:extLst>
          </p:cNvPr>
          <p:cNvSpPr txBox="1">
            <a:spLocks/>
          </p:cNvSpPr>
          <p:nvPr/>
        </p:nvSpPr>
        <p:spPr>
          <a:xfrm>
            <a:off x="2095498" y="621907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 實作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(2/2)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54850E-AB62-4E67-B6DA-CF9BFBEC9710}"/>
              </a:ext>
            </a:extLst>
          </p:cNvPr>
          <p:cNvSpPr/>
          <p:nvPr/>
        </p:nvSpPr>
        <p:spPr>
          <a:xfrm>
            <a:off x="4635129" y="4010908"/>
            <a:ext cx="2204392" cy="14711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lvl="1" indent="-381000" fontAlgn="base"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"/>
            </a:pPr>
            <a:r>
              <a:rPr kumimoji="1" lang="zh-TW" altLang="en-US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根據括弧中的 </a:t>
            </a:r>
            <a:r>
              <a:rPr kumimoji="1" lang="en-US" altLang="zh-TW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input (</a:t>
            </a:r>
            <a:r>
              <a:rPr kumimoji="1" lang="en-US" altLang="zh-TW" sz="1400" kern="0" dirty="0" err="1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cnt</a:t>
            </a:r>
            <a:r>
              <a:rPr kumimoji="1" lang="en-US" altLang="zh-TW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  <a:r>
              <a:rPr kumimoji="1" lang="zh-TW" altLang="en-US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會有相對應的 </a:t>
            </a:r>
            <a:r>
              <a:rPr kumimoji="1" lang="en-US" altLang="zh-TW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output (</a:t>
            </a:r>
            <a:r>
              <a:rPr kumimoji="1" lang="en-US" altLang="zh-TW" sz="1400" kern="0" dirty="0" err="1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seg_number</a:t>
            </a:r>
            <a:r>
              <a:rPr kumimoji="1" lang="en-US" altLang="zh-TW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</a:p>
          <a:p>
            <a:pPr marL="381000" lvl="1" indent="-381000" fontAlgn="base"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"/>
            </a:pPr>
            <a:endParaRPr kumimoji="1" lang="en-US" altLang="zh-TW" sz="1400" kern="0" dirty="0">
              <a:solidFill>
                <a:schemeClr val="accent2">
                  <a:lumMod val="75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81000" lvl="1" indent="-381000" fontAlgn="base">
              <a:spcBef>
                <a:spcPct val="2000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"/>
            </a:pPr>
            <a:r>
              <a:rPr kumimoji="1" lang="zh-TW" altLang="en-US" sz="1400" kern="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括弧中可為定值或變數，也可放運算子</a:t>
            </a:r>
            <a:endParaRPr kumimoji="1" lang="en-US" altLang="zh-TW" sz="1400" kern="0" dirty="0">
              <a:solidFill>
                <a:schemeClr val="accent2">
                  <a:lumMod val="75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4360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509064" y="1954792"/>
            <a:ext cx="7539460" cy="4023360"/>
          </a:xfrm>
        </p:spPr>
        <p:txBody>
          <a:bodyPr>
            <a:normAutofit/>
          </a:bodyPr>
          <a:lstStyle/>
          <a:p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因生日碼顯示器的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input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、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output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皆與循序顯示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的範例相同，故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XDC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的設定皆與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p. 8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相同，在此不再贅述</a:t>
            </a: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zh-TW" altLang="en-US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21FC34EF-26B5-40EA-A455-33BDC2A6A644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生日碼顯示器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- 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周邊整合</a:t>
            </a: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CC1CE492-D69D-4DE3-BE7F-CE4917DC5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060" y="2940170"/>
            <a:ext cx="5975400" cy="382354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FF606D17-F60F-4E77-BC4B-AB96B56A5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060" y="3529158"/>
            <a:ext cx="5975400" cy="1976523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DC6FE293-C38C-4D56-A8AB-89139A91C8A5}"/>
              </a:ext>
            </a:extLst>
          </p:cNvPr>
          <p:cNvSpPr/>
          <p:nvPr/>
        </p:nvSpPr>
        <p:spPr bwMode="auto">
          <a:xfrm>
            <a:off x="5125243" y="3557731"/>
            <a:ext cx="291579" cy="889473"/>
          </a:xfrm>
          <a:prstGeom prst="rect">
            <a:avLst/>
          </a:prstGeom>
          <a:noFill/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956048DE-7916-484D-9993-6D42DED1CD44}"/>
              </a:ext>
            </a:extLst>
          </p:cNvPr>
          <p:cNvSpPr txBox="1"/>
          <p:nvPr/>
        </p:nvSpPr>
        <p:spPr>
          <a:xfrm>
            <a:off x="4398151" y="3266803"/>
            <a:ext cx="1880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7 seg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中各個 </a:t>
            </a:r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LED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腳位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6AB8F83-8B0B-49F7-BD4B-BC12A8836F91}"/>
              </a:ext>
            </a:extLst>
          </p:cNvPr>
          <p:cNvSpPr/>
          <p:nvPr/>
        </p:nvSpPr>
        <p:spPr bwMode="auto">
          <a:xfrm>
            <a:off x="5125243" y="4526943"/>
            <a:ext cx="291579" cy="978737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61BA785-DE4A-4E99-87D9-F6152AC834E1}"/>
              </a:ext>
            </a:extLst>
          </p:cNvPr>
          <p:cNvSpPr txBox="1"/>
          <p:nvPr/>
        </p:nvSpPr>
        <p:spPr>
          <a:xfrm>
            <a:off x="4194602" y="5470486"/>
            <a:ext cx="2262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七段顯示器驅動腳位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9A113E7-CBFA-43C9-B723-9EC6A15E10EE}"/>
              </a:ext>
            </a:extLst>
          </p:cNvPr>
          <p:cNvSpPr/>
          <p:nvPr/>
        </p:nvSpPr>
        <p:spPr bwMode="auto">
          <a:xfrm>
            <a:off x="7211265" y="3586307"/>
            <a:ext cx="280087" cy="86089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11986353-7C00-4306-B70C-FEF763475658}"/>
              </a:ext>
            </a:extLst>
          </p:cNvPr>
          <p:cNvSpPr txBox="1"/>
          <p:nvPr/>
        </p:nvSpPr>
        <p:spPr>
          <a:xfrm>
            <a:off x="6585195" y="3267638"/>
            <a:ext cx="16686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中的 </a:t>
            </a:r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output</a:t>
            </a:r>
            <a:endParaRPr lang="zh-TW" altLang="en-US" sz="1400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F24E7142-30D4-408A-8021-B8D59EEFE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010" y="5821453"/>
            <a:ext cx="5994450" cy="171947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4D521FF7-36AB-4E1F-B519-5454DC41B90C}"/>
              </a:ext>
            </a:extLst>
          </p:cNvPr>
          <p:cNvSpPr/>
          <p:nvPr/>
        </p:nvSpPr>
        <p:spPr bwMode="auto">
          <a:xfrm>
            <a:off x="5174896" y="5775920"/>
            <a:ext cx="280194" cy="236530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1BD71C33-EC58-4910-A690-77077ADC1870}"/>
              </a:ext>
            </a:extLst>
          </p:cNvPr>
          <p:cNvSpPr/>
          <p:nvPr/>
        </p:nvSpPr>
        <p:spPr bwMode="auto">
          <a:xfrm>
            <a:off x="7327167" y="5775920"/>
            <a:ext cx="319868" cy="23653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273B8BA-4E58-4888-899B-95C55AFFA32E}"/>
              </a:ext>
            </a:extLst>
          </p:cNvPr>
          <p:cNvSpPr/>
          <p:nvPr/>
        </p:nvSpPr>
        <p:spPr bwMode="auto">
          <a:xfrm>
            <a:off x="7252723" y="4526943"/>
            <a:ext cx="258326" cy="98081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105D6B19-9028-432C-8CBC-43B79F19A3B8}"/>
              </a:ext>
            </a:extLst>
          </p:cNvPr>
          <p:cNvSpPr txBox="1"/>
          <p:nvPr/>
        </p:nvSpPr>
        <p:spPr>
          <a:xfrm>
            <a:off x="4473924" y="6013580"/>
            <a:ext cx="1664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sw15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在板上的代碼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9FB1FF83-1E1A-4A57-A676-33978B811BD9}"/>
              </a:ext>
            </a:extLst>
          </p:cNvPr>
          <p:cNvSpPr txBox="1"/>
          <p:nvPr/>
        </p:nvSpPr>
        <p:spPr>
          <a:xfrm>
            <a:off x="6848659" y="5997875"/>
            <a:ext cx="1595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中的 </a:t>
            </a:r>
            <a:r>
              <a:rPr lang="en-US" altLang="zh-TW" sz="1400" dirty="0" err="1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rst</a:t>
            </a:r>
            <a:endParaRPr lang="zh-TW" altLang="en-US" sz="1400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4841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940666"/>
            <a:ext cx="5305425" cy="44029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Demo 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時請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show 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出以下兩個內容：</a:t>
            </a: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r>
              <a:rPr lang="zh-TW" altLang="en-US" sz="2000" dirty="0">
                <a:latin typeface="Candara" panose="020E0502030303020204" pitchFamily="34" charset="0"/>
                <a:ea typeface="微軟正黑體" panose="020B0604030504040204" pitchFamily="34" charset="-120"/>
              </a:rPr>
              <a:t>利用 </a:t>
            </a:r>
            <a:r>
              <a:rPr lang="en-US" altLang="zh-TW" sz="2000" dirty="0">
                <a:latin typeface="Candara" panose="020E0502030303020204" pitchFamily="34" charset="0"/>
                <a:ea typeface="微軟正黑體" panose="020B0604030504040204" pitchFamily="34" charset="-120"/>
              </a:rPr>
              <a:t>testbench</a:t>
            </a:r>
            <a:r>
              <a:rPr lang="zh-TW" altLang="en-US" sz="2000" dirty="0">
                <a:latin typeface="Candara" panose="020E0502030303020204" pitchFamily="34" charset="0"/>
                <a:ea typeface="微軟正黑體" panose="020B0604030504040204" pitchFamily="34" charset="-120"/>
              </a:rPr>
              <a:t> 於命令提示字元中顯示生日                      </a:t>
            </a: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結合循序輸出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 與生日碼顯示器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3">
              <a:buFont typeface="Wingdings" panose="05000000000000000000" pitchFamily="2" charset="2"/>
              <a:buChar char=""/>
            </a:pPr>
            <a:r>
              <a:rPr lang="zh-TW" altLang="en-US" sz="16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以</a:t>
            </a:r>
            <a:r>
              <a:rPr lang="en-US" altLang="zh-TW" sz="16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sw14</a:t>
            </a:r>
            <a:r>
              <a:rPr lang="zh-TW" altLang="en-US" sz="16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為開關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，</a:t>
            </a:r>
            <a:r>
              <a:rPr lang="zh-TW" altLang="en-US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為</a:t>
            </a:r>
            <a:r>
              <a:rPr lang="en-US" altLang="zh-TW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0</a:t>
            </a:r>
            <a:r>
              <a:rPr lang="zh-TW" altLang="en-US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時最右邊的七段顯示器會依序顯示</a:t>
            </a:r>
            <a:r>
              <a:rPr lang="en-US" altLang="zh-TW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r>
              <a:rPr lang="zh-TW" altLang="en-US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，為</a:t>
            </a:r>
            <a:r>
              <a:rPr lang="en-US" altLang="zh-TW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1</a:t>
            </a:r>
            <a:r>
              <a:rPr lang="zh-TW" altLang="en-US" sz="1600" b="1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時則會依序顯示出自己的生日</a:t>
            </a:r>
            <a:endParaRPr lang="en-US" altLang="zh-TW" sz="1600" b="1" u="sng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4">
              <a:buClr>
                <a:schemeClr val="bg2">
                  <a:lumMod val="50000"/>
                </a:schemeClr>
              </a:buClr>
              <a:buFont typeface="Wingdings" panose="05000000000000000000" pitchFamily="2" charset="2"/>
              <a:buChar char=""/>
            </a:pP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Demo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時需準備可證明自己生日之證件！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AutoNum type="circleNumWdWhitePlain"/>
            </a:pP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/>
            <a:endParaRPr lang="zh-TW" altLang="en-US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/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/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sz="2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/>
          <a:srcRect b="23227"/>
          <a:stretch/>
        </p:blipFill>
        <p:spPr>
          <a:xfrm>
            <a:off x="7236586" y="2451629"/>
            <a:ext cx="2040664" cy="1500717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 bwMode="auto">
          <a:xfrm>
            <a:off x="8446039" y="3244313"/>
            <a:ext cx="324975" cy="708033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86696E83-C8FA-49EE-9C1C-B542D592F9C5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驗收內容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3B03C27-4E02-4A68-A086-CDFE1F449D8A}"/>
              </a:ext>
            </a:extLst>
          </p:cNvPr>
          <p:cNvSpPr txBox="1"/>
          <p:nvPr/>
        </p:nvSpPr>
        <p:spPr>
          <a:xfrm>
            <a:off x="6534150" y="2346854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ex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：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017F36E-30A9-49CF-AB82-FDBCC335905F}"/>
              </a:ext>
            </a:extLst>
          </p:cNvPr>
          <p:cNvSpPr txBox="1"/>
          <p:nvPr/>
        </p:nvSpPr>
        <p:spPr>
          <a:xfrm>
            <a:off x="6534150" y="4575704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ex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：</a:t>
            </a:r>
          </a:p>
        </p:txBody>
      </p:sp>
      <p:pic>
        <p:nvPicPr>
          <p:cNvPr id="2" name="hw (silence)">
            <a:hlinkClick r:id="" action="ppaction://media"/>
            <a:extLst>
              <a:ext uri="{FF2B5EF4-FFF2-40B4-BE49-F238E27FC236}">
                <a16:creationId xmlns:a16="http://schemas.microsoft.com/office/drawing/2014/main" id="{A2D455EF-AA0E-4EBF-B980-39BC20DC15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8057767" y="3295174"/>
            <a:ext cx="2111609" cy="37539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946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10DBAD-C0A6-4E3D-BC7D-4C165FA0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 </a:t>
            </a:r>
            <a:r>
              <a:rPr lang="zh-TW" altLang="en-US" dirty="0"/>
              <a:t>需知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BF7368-7F32-4AF2-9C97-6CCB050DE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地點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501A</a:t>
            </a:r>
          </a:p>
          <a:p>
            <a:r>
              <a:rPr lang="zh-TW" altLang="en-US" dirty="0"/>
              <a:t>時間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4/19(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r>
              <a:rPr lang="zh-TW" altLang="en-US" dirty="0"/>
              <a:t> 及 </a:t>
            </a:r>
            <a:r>
              <a:rPr lang="en-US" altLang="zh-TW" dirty="0"/>
              <a:t>4/21(</a:t>
            </a:r>
            <a:r>
              <a:rPr lang="zh-TW" altLang="en-US" dirty="0"/>
              <a:t>三</a:t>
            </a:r>
            <a:r>
              <a:rPr lang="en-US" altLang="zh-TW" dirty="0"/>
              <a:t>)</a:t>
            </a:r>
            <a:r>
              <a:rPr lang="zh-TW" altLang="en-US" dirty="0"/>
              <a:t>，詳細時間依公告時間表為準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可提前</a:t>
            </a:r>
            <a:r>
              <a:rPr lang="en-US" altLang="zh-TW" dirty="0"/>
              <a:t>5</a:t>
            </a:r>
            <a:r>
              <a:rPr lang="zh-TW" altLang="en-US" dirty="0"/>
              <a:t>分鐘入場準備，</a:t>
            </a:r>
            <a:r>
              <a:rPr lang="zh-TW" altLang="en-US" dirty="0">
                <a:solidFill>
                  <a:srgbClr val="FF0000"/>
                </a:solidFill>
              </a:rPr>
              <a:t>其餘時間違規進入，一次扣總成績</a:t>
            </a:r>
            <a:r>
              <a:rPr lang="en-US" altLang="zh-TW" dirty="0">
                <a:solidFill>
                  <a:srgbClr val="FF0000"/>
                </a:solidFill>
              </a:rPr>
              <a:t>3</a:t>
            </a:r>
            <a:r>
              <a:rPr lang="zh-TW" altLang="en-US" dirty="0">
                <a:solidFill>
                  <a:srgbClr val="FF0000"/>
                </a:solidFill>
              </a:rPr>
              <a:t>分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rgbClr val="FF0000"/>
                </a:solidFill>
              </a:rPr>
              <a:t>安排時段內無法展示請即刻離場，違者一次扣總成績</a:t>
            </a:r>
            <a:r>
              <a:rPr lang="en-US" altLang="zh-TW" dirty="0">
                <a:solidFill>
                  <a:srgbClr val="FF0000"/>
                </a:solidFill>
              </a:rPr>
              <a:t>5</a:t>
            </a:r>
            <a:r>
              <a:rPr lang="zh-TW" altLang="en-US" dirty="0">
                <a:solidFill>
                  <a:srgbClr val="FF0000"/>
                </a:solidFill>
              </a:rPr>
              <a:t>分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請帶著</a:t>
            </a:r>
            <a:r>
              <a:rPr lang="en-US" altLang="zh-TW" dirty="0"/>
              <a:t>Nexys-4</a:t>
            </a:r>
            <a:r>
              <a:rPr lang="zh-TW" altLang="en-US" dirty="0"/>
              <a:t>開發板以及 </a:t>
            </a:r>
            <a:r>
              <a:rPr lang="en-US" altLang="zh-TW" dirty="0"/>
              <a:t>.bit </a:t>
            </a:r>
            <a:r>
              <a:rPr lang="zh-TW" altLang="en-US" dirty="0"/>
              <a:t>檔 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請使用隨身碟不要用雲端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可使用自己的筆電 </a:t>
            </a:r>
            <a:r>
              <a:rPr lang="en-US" altLang="zh-TW" dirty="0"/>
              <a:t>Demo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65586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207568" y="1253331"/>
            <a:ext cx="7886700" cy="435133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zh-TW" altLang="en-US" sz="3600" dirty="0">
                <a:ea typeface="微軟正黑體" panose="020B0604030504040204" pitchFamily="34" charset="-120"/>
              </a:rPr>
              <a:t>附錄</a:t>
            </a:r>
          </a:p>
        </p:txBody>
      </p:sp>
    </p:spTree>
    <p:extLst>
      <p:ext uri="{BB962C8B-B14F-4D97-AF65-F5344CB8AC3E}">
        <p14:creationId xmlns:p14="http://schemas.microsoft.com/office/powerpoint/2010/main" val="3531209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152648" y="1988649"/>
            <a:ext cx="7886700" cy="4351338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卡諾圖是一種以圖形化的方式來進行布林代數化簡的表示圖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由於卡諾圖本身亦記錄布林函數的數值，因此我們也可以視其為一種特別版本的真值表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範例：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9483190"/>
              </p:ext>
            </p:extLst>
          </p:nvPr>
        </p:nvGraphicFramePr>
        <p:xfrm>
          <a:off x="3629419" y="3305891"/>
          <a:ext cx="2880321" cy="15841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07">
                  <a:extLst>
                    <a:ext uri="{9D8B030D-6E8A-4147-A177-3AD203B41FA5}">
                      <a16:colId xmlns:a16="http://schemas.microsoft.com/office/drawing/2014/main" val="4284119747"/>
                    </a:ext>
                  </a:extLst>
                </a:gridCol>
                <a:gridCol w="960107">
                  <a:extLst>
                    <a:ext uri="{9D8B030D-6E8A-4147-A177-3AD203B41FA5}">
                      <a16:colId xmlns:a16="http://schemas.microsoft.com/office/drawing/2014/main" val="928252053"/>
                    </a:ext>
                  </a:extLst>
                </a:gridCol>
                <a:gridCol w="960107">
                  <a:extLst>
                    <a:ext uri="{9D8B030D-6E8A-4147-A177-3AD203B41FA5}">
                      <a16:colId xmlns:a16="http://schemas.microsoft.com/office/drawing/2014/main" val="2432177560"/>
                    </a:ext>
                  </a:extLst>
                </a:gridCol>
              </a:tblGrid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a/b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b’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325241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3213900"/>
                  </a:ext>
                </a:extLst>
              </a:tr>
              <a:tr h="528059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a’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5684721"/>
                  </a:ext>
                </a:extLst>
              </a:tr>
            </a:tbl>
          </a:graphicData>
        </a:graphic>
      </p:graphicFrame>
      <p:sp>
        <p:nvSpPr>
          <p:cNvPr id="5" name="橢圓 4"/>
          <p:cNvSpPr/>
          <p:nvPr/>
        </p:nvSpPr>
        <p:spPr bwMode="auto">
          <a:xfrm>
            <a:off x="4781546" y="3805755"/>
            <a:ext cx="1584176" cy="652255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6538312" y="3793863"/>
            <a:ext cx="3129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紅色圈選處所代表的函數為 </a:t>
            </a:r>
            <a:r>
              <a:rPr lang="en-US" altLang="zh-TW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a</a:t>
            </a:r>
          </a:p>
          <a:p>
            <a:r>
              <a:rPr lang="en-US" altLang="zh-TW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(</a:t>
            </a:r>
            <a:r>
              <a:rPr lang="zh-TW" altLang="en-US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因為 </a:t>
            </a:r>
            <a:r>
              <a:rPr lang="en-US" altLang="zh-TW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b</a:t>
            </a:r>
            <a:r>
              <a:rPr lang="zh-TW" altLang="en-US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的數值不會影響結果</a:t>
            </a:r>
            <a:r>
              <a:rPr lang="en-US" altLang="zh-TW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7" name="橢圓 6"/>
          <p:cNvSpPr/>
          <p:nvPr/>
        </p:nvSpPr>
        <p:spPr bwMode="auto">
          <a:xfrm>
            <a:off x="4781546" y="3792422"/>
            <a:ext cx="576064" cy="652255"/>
          </a:xfrm>
          <a:prstGeom prst="ellipse">
            <a:avLst/>
          </a:prstGeom>
          <a:noFill/>
          <a:ln w="2857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451188" y="4996544"/>
            <a:ext cx="3236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綠色圈選處所代表的函數為 </a:t>
            </a:r>
            <a:r>
              <a:rPr lang="en-US" altLang="zh-TW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b</a:t>
            </a:r>
          </a:p>
          <a:p>
            <a:r>
              <a:rPr lang="en-US" altLang="zh-TW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(</a:t>
            </a:r>
            <a:r>
              <a:rPr lang="zh-TW" altLang="en-US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因為 </a:t>
            </a:r>
            <a:r>
              <a:rPr lang="en-US" altLang="zh-TW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a</a:t>
            </a:r>
            <a:r>
              <a:rPr lang="zh-TW" altLang="en-US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的數值不會影響結果</a:t>
            </a:r>
            <a:r>
              <a:rPr lang="en-US" altLang="zh-TW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  <a:endParaRPr lang="zh-TW" altLang="en-US" dirty="0">
              <a:solidFill>
                <a:srgbClr val="00B05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2152648" y="5820368"/>
            <a:ext cx="3427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故化簡後布林函數為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F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=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a + b</a:t>
            </a:r>
            <a:endParaRPr lang="zh-TW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EA36EB32-B940-41DB-B8D9-1786FC2018ED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Min SOP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81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內容版面配置區 2"/>
          <p:cNvSpPr>
            <a:spLocks noGrp="1"/>
          </p:cNvSpPr>
          <p:nvPr>
            <p:ph idx="1"/>
          </p:nvPr>
        </p:nvSpPr>
        <p:spPr>
          <a:xfrm>
            <a:off x="2137067" y="1750833"/>
            <a:ext cx="3168358" cy="364147"/>
          </a:xfrm>
        </p:spPr>
        <p:txBody>
          <a:bodyPr>
            <a:normAutofit/>
          </a:bodyPr>
          <a:lstStyle/>
          <a:p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 Table Example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：</a:t>
            </a: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58" name="內容版面配置區 65">
            <a:extLst>
              <a:ext uri="{FF2B5EF4-FFF2-40B4-BE49-F238E27FC236}">
                <a16:creationId xmlns:a16="http://schemas.microsoft.com/office/drawing/2014/main" id="{08080B8E-11A7-4278-9E34-B621F0065C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5817109"/>
              </p:ext>
            </p:extLst>
          </p:nvPr>
        </p:nvGraphicFramePr>
        <p:xfrm>
          <a:off x="2263904" y="2092812"/>
          <a:ext cx="2897995" cy="267685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73477">
                  <a:extLst>
                    <a:ext uri="{9D8B030D-6E8A-4147-A177-3AD203B41FA5}">
                      <a16:colId xmlns:a16="http://schemas.microsoft.com/office/drawing/2014/main" val="4144240337"/>
                    </a:ext>
                  </a:extLst>
                </a:gridCol>
                <a:gridCol w="1224518">
                  <a:extLst>
                    <a:ext uri="{9D8B030D-6E8A-4147-A177-3AD203B41FA5}">
                      <a16:colId xmlns:a16="http://schemas.microsoft.com/office/drawing/2014/main" val="1106516668"/>
                    </a:ext>
                  </a:extLst>
                </a:gridCol>
              </a:tblGrid>
              <a:tr h="29380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count[2:0]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birthday[3:0]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705742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0(000)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zh-TW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611896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1(001)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054459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2(010)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226650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3(011)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544253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4(100)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35730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5(101)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340076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6(110)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066828"/>
                  </a:ext>
                </a:extLst>
              </a:tr>
              <a:tr h="29788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7(111)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zh-TW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L="73451" marR="73451" marT="36725" marB="36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46732"/>
                  </a:ext>
                </a:extLst>
              </a:tr>
            </a:tbl>
          </a:graphicData>
        </a:graphic>
      </p:graphicFrame>
      <p:grpSp>
        <p:nvGrpSpPr>
          <p:cNvPr id="3" name="群組 2">
            <a:extLst>
              <a:ext uri="{FF2B5EF4-FFF2-40B4-BE49-F238E27FC236}">
                <a16:creationId xmlns:a16="http://schemas.microsoft.com/office/drawing/2014/main" id="{BECF202F-6276-4DCF-BFB2-85D42779D9CF}"/>
              </a:ext>
            </a:extLst>
          </p:cNvPr>
          <p:cNvGrpSpPr/>
          <p:nvPr/>
        </p:nvGrpSpPr>
        <p:grpSpPr>
          <a:xfrm>
            <a:off x="2263904" y="4769670"/>
            <a:ext cx="7511758" cy="1534750"/>
            <a:chOff x="1505012" y="4691544"/>
            <a:chExt cx="9021928" cy="1977816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9E68F05-3F24-4166-AAB7-03492B65DF6B}"/>
                </a:ext>
              </a:extLst>
            </p:cNvPr>
            <p:cNvSpPr/>
            <p:nvPr/>
          </p:nvSpPr>
          <p:spPr bwMode="auto">
            <a:xfrm>
              <a:off x="2263904" y="4869160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Counter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0 to 7</a:t>
              </a:r>
              <a:endParaRPr kumimoji="1" lang="zh-TW" altLang="en-US" sz="11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81332FCE-D64A-4C9D-90BC-ECCFE5D7F83D}"/>
                </a:ext>
              </a:extLst>
            </p:cNvPr>
            <p:cNvSpPr/>
            <p:nvPr/>
          </p:nvSpPr>
          <p:spPr bwMode="auto">
            <a:xfrm>
              <a:off x="7248796" y="4847841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BCD – 7 Seg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7447</a:t>
              </a:r>
              <a:endParaRPr kumimoji="1" lang="zh-TW" altLang="en-US" sz="11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A0A0E6A-7186-4B11-B475-606212021A9D}"/>
                </a:ext>
              </a:extLst>
            </p:cNvPr>
            <p:cNvSpPr/>
            <p:nvPr/>
          </p:nvSpPr>
          <p:spPr bwMode="auto">
            <a:xfrm>
              <a:off x="9230796" y="4813592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7" name="直線單箭頭接點 6">
              <a:extLst>
                <a:ext uri="{FF2B5EF4-FFF2-40B4-BE49-F238E27FC236}">
                  <a16:creationId xmlns:a16="http://schemas.microsoft.com/office/drawing/2014/main" id="{88B395A6-32C2-4206-8E33-E0162C462C40}"/>
                </a:ext>
              </a:extLst>
            </p:cNvPr>
            <p:cNvCxnSpPr/>
            <p:nvPr/>
          </p:nvCxnSpPr>
          <p:spPr bwMode="auto">
            <a:xfrm>
              <a:off x="3560048" y="5330800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8" name="直線單箭頭接點 7">
              <a:extLst>
                <a:ext uri="{FF2B5EF4-FFF2-40B4-BE49-F238E27FC236}">
                  <a16:creationId xmlns:a16="http://schemas.microsoft.com/office/drawing/2014/main" id="{A2A14874-F099-4B04-A513-4B8BEF669F32}"/>
                </a:ext>
              </a:extLst>
            </p:cNvPr>
            <p:cNvCxnSpPr/>
            <p:nvPr/>
          </p:nvCxnSpPr>
          <p:spPr bwMode="auto">
            <a:xfrm>
              <a:off x="3560048" y="6244046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" name="直線單箭頭接點 8">
              <a:extLst>
                <a:ext uri="{FF2B5EF4-FFF2-40B4-BE49-F238E27FC236}">
                  <a16:creationId xmlns:a16="http://schemas.microsoft.com/office/drawing/2014/main" id="{54BD7A04-DC4A-48E0-B7B9-DA19379C9071}"/>
                </a:ext>
              </a:extLst>
            </p:cNvPr>
            <p:cNvCxnSpPr/>
            <p:nvPr/>
          </p:nvCxnSpPr>
          <p:spPr bwMode="auto">
            <a:xfrm>
              <a:off x="3560048" y="5771435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0" name="直線單箭頭接點 9">
              <a:extLst>
                <a:ext uri="{FF2B5EF4-FFF2-40B4-BE49-F238E27FC236}">
                  <a16:creationId xmlns:a16="http://schemas.microsoft.com/office/drawing/2014/main" id="{B3F2FEBB-E4C6-467D-A6D1-B5AD21776C12}"/>
                </a:ext>
              </a:extLst>
            </p:cNvPr>
            <p:cNvCxnSpPr/>
            <p:nvPr/>
          </p:nvCxnSpPr>
          <p:spPr bwMode="auto">
            <a:xfrm>
              <a:off x="8544940" y="5017629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1" name="直線單箭頭接點 10">
              <a:extLst>
                <a:ext uri="{FF2B5EF4-FFF2-40B4-BE49-F238E27FC236}">
                  <a16:creationId xmlns:a16="http://schemas.microsoft.com/office/drawing/2014/main" id="{32C4B4FC-7EDF-4108-B9F3-E5383E09B78F}"/>
                </a:ext>
              </a:extLst>
            </p:cNvPr>
            <p:cNvCxnSpPr/>
            <p:nvPr/>
          </p:nvCxnSpPr>
          <p:spPr bwMode="auto">
            <a:xfrm>
              <a:off x="8544940" y="5449677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2" name="直線單箭頭接點 11">
              <a:extLst>
                <a:ext uri="{FF2B5EF4-FFF2-40B4-BE49-F238E27FC236}">
                  <a16:creationId xmlns:a16="http://schemas.microsoft.com/office/drawing/2014/main" id="{FAACCAFD-1788-430F-B256-D8D1E8D66D41}"/>
                </a:ext>
              </a:extLst>
            </p:cNvPr>
            <p:cNvCxnSpPr/>
            <p:nvPr/>
          </p:nvCxnSpPr>
          <p:spPr bwMode="auto">
            <a:xfrm>
              <a:off x="8544940" y="5233653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3" name="直線單箭頭接點 12">
              <a:extLst>
                <a:ext uri="{FF2B5EF4-FFF2-40B4-BE49-F238E27FC236}">
                  <a16:creationId xmlns:a16="http://schemas.microsoft.com/office/drawing/2014/main" id="{4918E48A-133B-4D64-B306-723ED6F6B588}"/>
                </a:ext>
              </a:extLst>
            </p:cNvPr>
            <p:cNvCxnSpPr/>
            <p:nvPr/>
          </p:nvCxnSpPr>
          <p:spPr bwMode="auto">
            <a:xfrm>
              <a:off x="8544940" y="5665701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30A6D90A-9621-42F3-99F2-1DBA8845426E}"/>
                </a:ext>
              </a:extLst>
            </p:cNvPr>
            <p:cNvCxnSpPr/>
            <p:nvPr/>
          </p:nvCxnSpPr>
          <p:spPr bwMode="auto">
            <a:xfrm>
              <a:off x="8538292" y="5855953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017D4557-B06F-4D63-9B69-9EA6CD8E2B56}"/>
                </a:ext>
              </a:extLst>
            </p:cNvPr>
            <p:cNvCxnSpPr/>
            <p:nvPr/>
          </p:nvCxnSpPr>
          <p:spPr bwMode="auto">
            <a:xfrm>
              <a:off x="8538292" y="6288001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6" name="直線單箭頭接點 15">
              <a:extLst>
                <a:ext uri="{FF2B5EF4-FFF2-40B4-BE49-F238E27FC236}">
                  <a16:creationId xmlns:a16="http://schemas.microsoft.com/office/drawing/2014/main" id="{446FA0EA-D670-484C-8BD6-D88511BB0252}"/>
                </a:ext>
              </a:extLst>
            </p:cNvPr>
            <p:cNvCxnSpPr/>
            <p:nvPr/>
          </p:nvCxnSpPr>
          <p:spPr bwMode="auto">
            <a:xfrm>
              <a:off x="8538292" y="6071977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7" name="直線單箭頭接點 16">
              <a:extLst>
                <a:ext uri="{FF2B5EF4-FFF2-40B4-BE49-F238E27FC236}">
                  <a16:creationId xmlns:a16="http://schemas.microsoft.com/office/drawing/2014/main" id="{C2F4C4F0-8CD6-490E-BE89-0F0CD5D6274F}"/>
                </a:ext>
              </a:extLst>
            </p:cNvPr>
            <p:cNvCxnSpPr/>
            <p:nvPr/>
          </p:nvCxnSpPr>
          <p:spPr bwMode="auto">
            <a:xfrm>
              <a:off x="8538292" y="6504025"/>
              <a:ext cx="68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8" name="矩形: 圓角 17">
              <a:extLst>
                <a:ext uri="{FF2B5EF4-FFF2-40B4-BE49-F238E27FC236}">
                  <a16:creationId xmlns:a16="http://schemas.microsoft.com/office/drawing/2014/main" id="{48140474-5277-417B-A470-C11BD406C7C6}"/>
                </a:ext>
              </a:extLst>
            </p:cNvPr>
            <p:cNvSpPr/>
            <p:nvPr/>
          </p:nvSpPr>
          <p:spPr bwMode="auto">
            <a:xfrm>
              <a:off x="9373696" y="5014634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9" name="矩形: 圓角 18">
              <a:extLst>
                <a:ext uri="{FF2B5EF4-FFF2-40B4-BE49-F238E27FC236}">
                  <a16:creationId xmlns:a16="http://schemas.microsoft.com/office/drawing/2014/main" id="{D609E035-1774-485A-BF00-19439EF8CF7A}"/>
                </a:ext>
              </a:extLst>
            </p:cNvPr>
            <p:cNvSpPr/>
            <p:nvPr/>
          </p:nvSpPr>
          <p:spPr bwMode="auto">
            <a:xfrm>
              <a:off x="9373696" y="5729321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C5CAFE3E-6256-406B-A517-348558BCA7BA}"/>
                </a:ext>
              </a:extLst>
            </p:cNvPr>
            <p:cNvSpPr/>
            <p:nvPr/>
          </p:nvSpPr>
          <p:spPr bwMode="auto">
            <a:xfrm>
              <a:off x="10165784" y="5014634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2B5730C3-20BA-4D94-9B0F-287339FD1E05}"/>
                </a:ext>
              </a:extLst>
            </p:cNvPr>
            <p:cNvSpPr/>
            <p:nvPr/>
          </p:nvSpPr>
          <p:spPr bwMode="auto">
            <a:xfrm>
              <a:off x="10165784" y="5729321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2" name="矩形: 圓角 21">
              <a:extLst>
                <a:ext uri="{FF2B5EF4-FFF2-40B4-BE49-F238E27FC236}">
                  <a16:creationId xmlns:a16="http://schemas.microsoft.com/office/drawing/2014/main" id="{9171325B-255F-4EAE-A741-29AB81C68659}"/>
                </a:ext>
              </a:extLst>
            </p:cNvPr>
            <p:cNvSpPr/>
            <p:nvPr/>
          </p:nvSpPr>
          <p:spPr bwMode="auto">
            <a:xfrm rot="5400000">
              <a:off x="9765273" y="4837676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3" name="矩形: 圓角 22">
              <a:extLst>
                <a:ext uri="{FF2B5EF4-FFF2-40B4-BE49-F238E27FC236}">
                  <a16:creationId xmlns:a16="http://schemas.microsoft.com/office/drawing/2014/main" id="{2788FFC4-1E8C-4F66-9CB1-CFD7D8803185}"/>
                </a:ext>
              </a:extLst>
            </p:cNvPr>
            <p:cNvSpPr/>
            <p:nvPr/>
          </p:nvSpPr>
          <p:spPr bwMode="auto">
            <a:xfrm rot="5400000">
              <a:off x="9771766" y="5500730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4" name="矩形: 圓角 23">
              <a:extLst>
                <a:ext uri="{FF2B5EF4-FFF2-40B4-BE49-F238E27FC236}">
                  <a16:creationId xmlns:a16="http://schemas.microsoft.com/office/drawing/2014/main" id="{E209FECB-7D3E-495A-8873-1BD2F891E7C7}"/>
                </a:ext>
              </a:extLst>
            </p:cNvPr>
            <p:cNvSpPr/>
            <p:nvPr/>
          </p:nvSpPr>
          <p:spPr bwMode="auto">
            <a:xfrm rot="5400000">
              <a:off x="9771766" y="6188316"/>
              <a:ext cx="153044" cy="353917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5" name="矩形: 圓角 24">
              <a:extLst>
                <a:ext uri="{FF2B5EF4-FFF2-40B4-BE49-F238E27FC236}">
                  <a16:creationId xmlns:a16="http://schemas.microsoft.com/office/drawing/2014/main" id="{669535EE-3363-45E7-B2F7-F787B679B4D5}"/>
                </a:ext>
              </a:extLst>
            </p:cNvPr>
            <p:cNvSpPr/>
            <p:nvPr/>
          </p:nvSpPr>
          <p:spPr bwMode="auto">
            <a:xfrm rot="5400000">
              <a:off x="10169207" y="6284438"/>
              <a:ext cx="153043" cy="153043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CD04070A-3D6D-494C-80A2-02D1712172C9}"/>
                </a:ext>
              </a:extLst>
            </p:cNvPr>
            <p:cNvSpPr txBox="1"/>
            <p:nvPr/>
          </p:nvSpPr>
          <p:spPr>
            <a:xfrm>
              <a:off x="8575314" y="4908566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325852D1-7133-409A-BA5D-1558F7C11A96}"/>
                </a:ext>
              </a:extLst>
            </p:cNvPr>
            <p:cNvSpPr txBox="1"/>
            <p:nvPr/>
          </p:nvSpPr>
          <p:spPr>
            <a:xfrm>
              <a:off x="8575314" y="5144113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25D8B7C4-A904-457D-BB2F-A21E21A6C729}"/>
                </a:ext>
              </a:extLst>
            </p:cNvPr>
            <p:cNvSpPr txBox="1"/>
            <p:nvPr/>
          </p:nvSpPr>
          <p:spPr>
            <a:xfrm>
              <a:off x="8585372" y="5357290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9388B346-3018-4CA8-864E-EB5B060DF54D}"/>
                </a:ext>
              </a:extLst>
            </p:cNvPr>
            <p:cNvSpPr txBox="1"/>
            <p:nvPr/>
          </p:nvSpPr>
          <p:spPr>
            <a:xfrm>
              <a:off x="8575314" y="5558630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0" name="文字方塊 29">
              <a:extLst>
                <a:ext uri="{FF2B5EF4-FFF2-40B4-BE49-F238E27FC236}">
                  <a16:creationId xmlns:a16="http://schemas.microsoft.com/office/drawing/2014/main" id="{8CD6C384-6C12-43E0-9E56-9D5043E5D205}"/>
                </a:ext>
              </a:extLst>
            </p:cNvPr>
            <p:cNvSpPr txBox="1"/>
            <p:nvPr/>
          </p:nvSpPr>
          <p:spPr>
            <a:xfrm>
              <a:off x="8584932" y="5771722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BCAF5FEE-CDC0-471E-9123-A12D2EC16982}"/>
                </a:ext>
              </a:extLst>
            </p:cNvPr>
            <p:cNvSpPr txBox="1"/>
            <p:nvPr/>
          </p:nvSpPr>
          <p:spPr>
            <a:xfrm>
              <a:off x="8567694" y="5952931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15B63792-DF80-46B6-931E-AEC9BE36E68E}"/>
                </a:ext>
              </a:extLst>
            </p:cNvPr>
            <p:cNvSpPr txBox="1"/>
            <p:nvPr/>
          </p:nvSpPr>
          <p:spPr>
            <a:xfrm>
              <a:off x="8536644" y="6180899"/>
              <a:ext cx="6016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dp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33" name="直線單箭頭接點 32">
              <a:extLst>
                <a:ext uri="{FF2B5EF4-FFF2-40B4-BE49-F238E27FC236}">
                  <a16:creationId xmlns:a16="http://schemas.microsoft.com/office/drawing/2014/main" id="{435EF3DB-A1F3-4131-B78C-631E9741B6E8}"/>
                </a:ext>
              </a:extLst>
            </p:cNvPr>
            <p:cNvCxnSpPr/>
            <p:nvPr/>
          </p:nvCxnSpPr>
          <p:spPr bwMode="auto">
            <a:xfrm>
              <a:off x="1978132" y="5241880"/>
              <a:ext cx="288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4" name="直線單箭頭接點 33">
              <a:extLst>
                <a:ext uri="{FF2B5EF4-FFF2-40B4-BE49-F238E27FC236}">
                  <a16:creationId xmlns:a16="http://schemas.microsoft.com/office/drawing/2014/main" id="{0B9998F3-753C-46EC-9767-F4B9A2136EFF}"/>
                </a:ext>
              </a:extLst>
            </p:cNvPr>
            <p:cNvCxnSpPr/>
            <p:nvPr/>
          </p:nvCxnSpPr>
          <p:spPr bwMode="auto">
            <a:xfrm>
              <a:off x="1978132" y="6090344"/>
              <a:ext cx="288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D6DF4DD3-ABF0-46FC-85C6-6C43FAF44538}"/>
                </a:ext>
              </a:extLst>
            </p:cNvPr>
            <p:cNvSpPr txBox="1"/>
            <p:nvPr/>
          </p:nvSpPr>
          <p:spPr>
            <a:xfrm>
              <a:off x="1505012" y="5036006"/>
              <a:ext cx="6003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clk</a:t>
              </a:r>
              <a:endParaRPr lang="zh-TW" altLang="en-US" sz="12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6" name="文字方塊 35">
              <a:extLst>
                <a:ext uri="{FF2B5EF4-FFF2-40B4-BE49-F238E27FC236}">
                  <a16:creationId xmlns:a16="http://schemas.microsoft.com/office/drawing/2014/main" id="{D33392B0-AD65-4FE4-9346-2D31E546233C}"/>
                </a:ext>
              </a:extLst>
            </p:cNvPr>
            <p:cNvSpPr txBox="1"/>
            <p:nvPr/>
          </p:nvSpPr>
          <p:spPr>
            <a:xfrm>
              <a:off x="1516222" y="5874714"/>
              <a:ext cx="653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rst</a:t>
              </a:r>
              <a:endParaRPr lang="zh-TW" altLang="en-US" sz="12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40B98ABB-BEEF-4810-B7C4-BBBB78FF281B}"/>
                </a:ext>
              </a:extLst>
            </p:cNvPr>
            <p:cNvSpPr txBox="1"/>
            <p:nvPr/>
          </p:nvSpPr>
          <p:spPr>
            <a:xfrm>
              <a:off x="3542820" y="4992246"/>
              <a:ext cx="100457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[0]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0222E5BB-41C3-40DD-93FD-13FEBF3DCA9E}"/>
                </a:ext>
              </a:extLst>
            </p:cNvPr>
            <p:cNvSpPr txBox="1"/>
            <p:nvPr/>
          </p:nvSpPr>
          <p:spPr>
            <a:xfrm>
              <a:off x="3542820" y="5407029"/>
              <a:ext cx="100457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[1]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39" name="文字方塊 38">
              <a:extLst>
                <a:ext uri="{FF2B5EF4-FFF2-40B4-BE49-F238E27FC236}">
                  <a16:creationId xmlns:a16="http://schemas.microsoft.com/office/drawing/2014/main" id="{5EEF777F-A8AF-417A-9E9B-856D416DD2F3}"/>
                </a:ext>
              </a:extLst>
            </p:cNvPr>
            <p:cNvSpPr txBox="1"/>
            <p:nvPr/>
          </p:nvSpPr>
          <p:spPr>
            <a:xfrm>
              <a:off x="3546635" y="5879639"/>
              <a:ext cx="100457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[2]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0" name="等腰三角形 39">
              <a:extLst>
                <a:ext uri="{FF2B5EF4-FFF2-40B4-BE49-F238E27FC236}">
                  <a16:creationId xmlns:a16="http://schemas.microsoft.com/office/drawing/2014/main" id="{ECE6C490-A8A4-4842-9C38-E223F7EC1EBA}"/>
                </a:ext>
              </a:extLst>
            </p:cNvPr>
            <p:cNvSpPr/>
            <p:nvPr/>
          </p:nvSpPr>
          <p:spPr bwMode="auto">
            <a:xfrm rot="5400000">
              <a:off x="2229097" y="4903451"/>
              <a:ext cx="201121" cy="676857"/>
            </a:xfrm>
            <a:prstGeom prst="triangl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6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1" name="文字方塊 40">
              <a:extLst>
                <a:ext uri="{FF2B5EF4-FFF2-40B4-BE49-F238E27FC236}">
                  <a16:creationId xmlns:a16="http://schemas.microsoft.com/office/drawing/2014/main" id="{39BD5519-429E-4B38-BAD1-D260BAE2004E}"/>
                </a:ext>
              </a:extLst>
            </p:cNvPr>
            <p:cNvSpPr txBox="1"/>
            <p:nvPr/>
          </p:nvSpPr>
          <p:spPr>
            <a:xfrm>
              <a:off x="9689106" y="4821026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2" name="文字方塊 41">
              <a:extLst>
                <a:ext uri="{FF2B5EF4-FFF2-40B4-BE49-F238E27FC236}">
                  <a16:creationId xmlns:a16="http://schemas.microsoft.com/office/drawing/2014/main" id="{5D95225C-324D-4A09-A328-C79FFD6F6C8C}"/>
                </a:ext>
              </a:extLst>
            </p:cNvPr>
            <p:cNvSpPr txBox="1"/>
            <p:nvPr/>
          </p:nvSpPr>
          <p:spPr>
            <a:xfrm>
              <a:off x="10097677" y="5705496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3" name="文字方塊 42">
              <a:extLst>
                <a:ext uri="{FF2B5EF4-FFF2-40B4-BE49-F238E27FC236}">
                  <a16:creationId xmlns:a16="http://schemas.microsoft.com/office/drawing/2014/main" id="{621DCFEE-7D94-466D-B729-C4152EB15BF9}"/>
                </a:ext>
              </a:extLst>
            </p:cNvPr>
            <p:cNvSpPr txBox="1"/>
            <p:nvPr/>
          </p:nvSpPr>
          <p:spPr>
            <a:xfrm>
              <a:off x="10095450" y="5022778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798E9E01-53B0-4B6A-BAD9-0C082A3ED855}"/>
                </a:ext>
              </a:extLst>
            </p:cNvPr>
            <p:cNvSpPr txBox="1"/>
            <p:nvPr/>
          </p:nvSpPr>
          <p:spPr>
            <a:xfrm>
              <a:off x="9690986" y="6185301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257496D5-F78F-401B-8657-8E1CADE60B03}"/>
                </a:ext>
              </a:extLst>
            </p:cNvPr>
            <p:cNvSpPr txBox="1"/>
            <p:nvPr/>
          </p:nvSpPr>
          <p:spPr>
            <a:xfrm>
              <a:off x="9302555" y="5700175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52CAC6C5-D24F-4F5C-A376-475C5B2324EF}"/>
                </a:ext>
              </a:extLst>
            </p:cNvPr>
            <p:cNvSpPr txBox="1"/>
            <p:nvPr/>
          </p:nvSpPr>
          <p:spPr>
            <a:xfrm>
              <a:off x="9318382" y="5031589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7" name="文字方塊 46">
              <a:extLst>
                <a:ext uri="{FF2B5EF4-FFF2-40B4-BE49-F238E27FC236}">
                  <a16:creationId xmlns:a16="http://schemas.microsoft.com/office/drawing/2014/main" id="{445D9596-460E-4534-91F4-8E030592F4A0}"/>
                </a:ext>
              </a:extLst>
            </p:cNvPr>
            <p:cNvSpPr txBox="1"/>
            <p:nvPr/>
          </p:nvSpPr>
          <p:spPr>
            <a:xfrm>
              <a:off x="9701688" y="5445128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4D64F58A-D4FC-4CAA-8929-2ED36E1B95EC}"/>
                </a:ext>
              </a:extLst>
            </p:cNvPr>
            <p:cNvSpPr/>
            <p:nvPr/>
          </p:nvSpPr>
          <p:spPr bwMode="auto">
            <a:xfrm>
              <a:off x="4740037" y="4832212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Code 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1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Converter</a:t>
              </a:r>
              <a:endParaRPr kumimoji="1" lang="zh-TW" altLang="en-US" sz="11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線單箭頭接點 49">
              <a:extLst>
                <a:ext uri="{FF2B5EF4-FFF2-40B4-BE49-F238E27FC236}">
                  <a16:creationId xmlns:a16="http://schemas.microsoft.com/office/drawing/2014/main" id="{C645C8A2-1BB5-4E59-8917-3BDF5681CB57}"/>
                </a:ext>
              </a:extLst>
            </p:cNvPr>
            <p:cNvCxnSpPr/>
            <p:nvPr/>
          </p:nvCxnSpPr>
          <p:spPr bwMode="auto">
            <a:xfrm>
              <a:off x="6036181" y="5063698"/>
              <a:ext cx="122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1" name="直線單箭頭接點 50">
              <a:extLst>
                <a:ext uri="{FF2B5EF4-FFF2-40B4-BE49-F238E27FC236}">
                  <a16:creationId xmlns:a16="http://schemas.microsoft.com/office/drawing/2014/main" id="{5CF96577-265C-481A-8B18-60164F462259}"/>
                </a:ext>
              </a:extLst>
            </p:cNvPr>
            <p:cNvCxnSpPr/>
            <p:nvPr/>
          </p:nvCxnSpPr>
          <p:spPr bwMode="auto">
            <a:xfrm>
              <a:off x="6036181" y="5976944"/>
              <a:ext cx="122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2" name="直線單箭頭接點 51">
              <a:extLst>
                <a:ext uri="{FF2B5EF4-FFF2-40B4-BE49-F238E27FC236}">
                  <a16:creationId xmlns:a16="http://schemas.microsoft.com/office/drawing/2014/main" id="{68B98E92-DD16-49F0-8CDF-95DD51740EA3}"/>
                </a:ext>
              </a:extLst>
            </p:cNvPr>
            <p:cNvCxnSpPr/>
            <p:nvPr/>
          </p:nvCxnSpPr>
          <p:spPr bwMode="auto">
            <a:xfrm>
              <a:off x="6036181" y="5504333"/>
              <a:ext cx="122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45321F98-2D0F-4C58-B49A-521C4F232580}"/>
                </a:ext>
              </a:extLst>
            </p:cNvPr>
            <p:cNvSpPr txBox="1"/>
            <p:nvPr/>
          </p:nvSpPr>
          <p:spPr>
            <a:xfrm>
              <a:off x="6018953" y="4725144"/>
              <a:ext cx="12961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birthday[0]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08616AD6-82F1-4BD0-833F-056E9AC9193E}"/>
                </a:ext>
              </a:extLst>
            </p:cNvPr>
            <p:cNvSpPr txBox="1"/>
            <p:nvPr/>
          </p:nvSpPr>
          <p:spPr>
            <a:xfrm>
              <a:off x="6018953" y="5139927"/>
              <a:ext cx="12598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birthday[1]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ED26040A-2142-48FD-B93F-B4E6AE5838A2}"/>
                </a:ext>
              </a:extLst>
            </p:cNvPr>
            <p:cNvSpPr txBox="1"/>
            <p:nvPr/>
          </p:nvSpPr>
          <p:spPr>
            <a:xfrm>
              <a:off x="6022768" y="5612537"/>
              <a:ext cx="125605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birthday[2]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7" name="文字方塊 56">
              <a:extLst>
                <a:ext uri="{FF2B5EF4-FFF2-40B4-BE49-F238E27FC236}">
                  <a16:creationId xmlns:a16="http://schemas.microsoft.com/office/drawing/2014/main" id="{898BD0A0-5703-4F80-9945-63E48D49F809}"/>
                </a:ext>
              </a:extLst>
            </p:cNvPr>
            <p:cNvSpPr txBox="1"/>
            <p:nvPr/>
          </p:nvSpPr>
          <p:spPr>
            <a:xfrm>
              <a:off x="8559732" y="4691544"/>
              <a:ext cx="2891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2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sz="12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59" name="直線單箭頭接點 58">
              <a:extLst>
                <a:ext uri="{FF2B5EF4-FFF2-40B4-BE49-F238E27FC236}">
                  <a16:creationId xmlns:a16="http://schemas.microsoft.com/office/drawing/2014/main" id="{C645C8A2-1BB5-4E59-8917-3BDF5681CB57}"/>
                </a:ext>
              </a:extLst>
            </p:cNvPr>
            <p:cNvCxnSpPr/>
            <p:nvPr/>
          </p:nvCxnSpPr>
          <p:spPr bwMode="auto">
            <a:xfrm>
              <a:off x="6053410" y="6381292"/>
              <a:ext cx="122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45321F98-2D0F-4C58-B49A-521C4F232580}"/>
                </a:ext>
              </a:extLst>
            </p:cNvPr>
            <p:cNvSpPr txBox="1"/>
            <p:nvPr/>
          </p:nvSpPr>
          <p:spPr>
            <a:xfrm>
              <a:off x="6036182" y="6042738"/>
              <a:ext cx="12961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birthday[3]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</p:grpSp>
      <p:graphicFrame>
        <p:nvGraphicFramePr>
          <p:cNvPr id="61" name="內容版面配置區 65">
            <a:extLst>
              <a:ext uri="{FF2B5EF4-FFF2-40B4-BE49-F238E27FC236}">
                <a16:creationId xmlns:a16="http://schemas.microsoft.com/office/drawing/2014/main" id="{562B2625-A758-4701-9931-FB41774059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335232"/>
              </p:ext>
            </p:extLst>
          </p:nvPr>
        </p:nvGraphicFramePr>
        <p:xfrm>
          <a:off x="5432262" y="2089986"/>
          <a:ext cx="4804830" cy="268375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84842">
                  <a:extLst>
                    <a:ext uri="{9D8B030D-6E8A-4147-A177-3AD203B41FA5}">
                      <a16:colId xmlns:a16="http://schemas.microsoft.com/office/drawing/2014/main" val="4144240337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1106516668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1958888775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2283739216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1876556615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3306394823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2789846806"/>
                    </a:ext>
                  </a:extLst>
                </a:gridCol>
                <a:gridCol w="574284">
                  <a:extLst>
                    <a:ext uri="{9D8B030D-6E8A-4147-A177-3AD203B41FA5}">
                      <a16:colId xmlns:a16="http://schemas.microsoft.com/office/drawing/2014/main" val="2069848431"/>
                    </a:ext>
                  </a:extLst>
                </a:gridCol>
              </a:tblGrid>
              <a:tr h="40099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Birthday</a:t>
                      </a:r>
                    </a:p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[3:0]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705742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 (0000)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611896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 (0001)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054459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2 (0010)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226650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3 (0011)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544253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4 (0100)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35730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5 (0101)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340076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6 (0110)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066828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7 (0111)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46732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8 (1000)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579647"/>
                  </a:ext>
                </a:extLst>
              </a:tr>
              <a:tr h="22827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9 (1001)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55557" marR="55557" marT="27778" marB="277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0984398"/>
                  </a:ext>
                </a:extLst>
              </a:tr>
            </a:tbl>
          </a:graphicData>
        </a:graphic>
      </p:graphicFrame>
      <p:sp>
        <p:nvSpPr>
          <p:cNvPr id="63" name="標題 1">
            <a:extLst>
              <a:ext uri="{FF2B5EF4-FFF2-40B4-BE49-F238E27FC236}">
                <a16:creationId xmlns:a16="http://schemas.microsoft.com/office/drawing/2014/main" id="{84E32715-CEB4-40EF-8441-5E2580EB0075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Code Converter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73317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ea typeface="微軟正黑體" panose="020B0604030504040204" pitchFamily="34" charset="-120"/>
              </a:rPr>
              <a:t>Outline</a:t>
            </a:r>
            <a:endParaRPr lang="zh-TW" altLang="en-US" dirty="0"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>
              <a:latin typeface="+mn-ea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r>
              <a:rPr lang="zh-TW" altLang="en-US" dirty="0">
                <a:latin typeface="+mn-ea"/>
              </a:rPr>
              <a:t>課程目標</a:t>
            </a:r>
            <a:endParaRPr lang="en-US" altLang="zh-TW" dirty="0">
              <a:latin typeface="+mn-ea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r>
              <a:rPr lang="zh-TW" altLang="en-US" dirty="0">
                <a:latin typeface="+mn-ea"/>
              </a:rPr>
              <a:t>循序顯示 </a:t>
            </a:r>
            <a:r>
              <a:rPr lang="en-US" altLang="zh-TW" dirty="0">
                <a:latin typeface="+mj-lt"/>
                <a:ea typeface="微軟正黑體" panose="020B0604030504040204" pitchFamily="34" charset="-120"/>
              </a:rPr>
              <a:t>0~7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r>
              <a:rPr lang="zh-TW" altLang="en-US" dirty="0">
                <a:latin typeface="+mn-ea"/>
              </a:rPr>
              <a:t>生日碼顯示器</a:t>
            </a:r>
            <a:endParaRPr lang="en-US" altLang="zh-TW" dirty="0">
              <a:latin typeface="+mn-ea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r>
              <a:rPr lang="zh-TW" altLang="en-US" dirty="0">
                <a:latin typeface="+mn-ea"/>
              </a:rPr>
              <a:t>驗收內容</a:t>
            </a:r>
            <a:endParaRPr lang="en-US" altLang="zh-TW" dirty="0">
              <a:latin typeface="+mn-ea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r>
              <a:rPr lang="en-US" altLang="zh-TW" dirty="0"/>
              <a:t>Demo </a:t>
            </a:r>
            <a:r>
              <a:rPr lang="zh-TW" altLang="en-US" dirty="0"/>
              <a:t>需知</a:t>
            </a:r>
            <a:endParaRPr lang="en-US" altLang="zh-TW" dirty="0">
              <a:latin typeface="+mn-ea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"/>
            </a:pPr>
            <a:endParaRPr lang="zh-TW" altLang="en-US" dirty="0">
              <a:latin typeface="Tw Cen MT" panose="020B0602020104020603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01270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496" y="617278"/>
            <a:ext cx="8001003" cy="1113295"/>
          </a:xfrm>
        </p:spPr>
        <p:txBody>
          <a:bodyPr anchor="b">
            <a:normAutofit/>
          </a:bodyPr>
          <a:lstStyle/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課程目標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095497" y="2104040"/>
            <a:ext cx="8001003" cy="3440539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承上個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Lab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，大家已經知道如何使用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Nexys4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DDR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FPGA 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開發版上的七段顯示器、開關等功能，本次課程將教大家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"/>
            </a:pP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使用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Counter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、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BCD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，在七段顯示器上依序顯示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0~7</a:t>
            </a:r>
          </a:p>
          <a:p>
            <a:pPr lvl="1">
              <a:buFont typeface="Wingdings" panose="05000000000000000000" pitchFamily="2" charset="2"/>
              <a:buChar char=""/>
            </a:pP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"/>
            </a:pP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實作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Code Converter 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組合電路，並控制七段顯示器顯示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0~7 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或生日碼</a:t>
            </a: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030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容版面配置區 2">
            <a:extLst>
              <a:ext uri="{FF2B5EF4-FFF2-40B4-BE49-F238E27FC236}">
                <a16:creationId xmlns:a16="http://schemas.microsoft.com/office/drawing/2014/main" id="{223303C5-DB3B-4139-9E89-A0C045254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618" y="4059086"/>
            <a:ext cx="3252228" cy="1227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chemeClr val="tx1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sw15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 (</a:t>
            </a:r>
            <a:r>
              <a:rPr lang="en-US" altLang="zh-TW" dirty="0" err="1">
                <a:solidFill>
                  <a:schemeClr val="bg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rst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)</a:t>
            </a:r>
          </a:p>
          <a:p>
            <a:pPr lvl="1">
              <a:buFont typeface="Wingdings" panose="05000000000000000000" pitchFamily="2" charset="2"/>
              <a:buChar char=""/>
            </a:pP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0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：維持在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0</a:t>
            </a:r>
          </a:p>
          <a:p>
            <a:pPr lvl="1">
              <a:buFont typeface="Wingdings" panose="05000000000000000000" pitchFamily="2" charset="2"/>
              <a:buChar char=""/>
            </a:pP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1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：循序顯示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endParaRPr lang="zh-TW" altLang="en-US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54B2F04F-7D24-47EE-A2D4-6F086769E214}"/>
              </a:ext>
            </a:extLst>
          </p:cNvPr>
          <p:cNvGrpSpPr/>
          <p:nvPr/>
        </p:nvGrpSpPr>
        <p:grpSpPr>
          <a:xfrm>
            <a:off x="2095498" y="1758933"/>
            <a:ext cx="9763886" cy="2034532"/>
            <a:chOff x="2150986" y="2261504"/>
            <a:chExt cx="9763886" cy="2034532"/>
          </a:xfrm>
        </p:grpSpPr>
        <p:sp>
          <p:nvSpPr>
            <p:cNvPr id="119" name="文字方塊 118">
              <a:extLst>
                <a:ext uri="{FF2B5EF4-FFF2-40B4-BE49-F238E27FC236}">
                  <a16:creationId xmlns:a16="http://schemas.microsoft.com/office/drawing/2014/main" id="{40B98ABB-BEEF-4810-B7C4-BBBB78FF281B}"/>
                </a:ext>
              </a:extLst>
            </p:cNvPr>
            <p:cNvSpPr txBox="1"/>
            <p:nvPr/>
          </p:nvSpPr>
          <p:spPr>
            <a:xfrm>
              <a:off x="10482290" y="3839380"/>
              <a:ext cx="14325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600" dirty="0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FPGA</a:t>
              </a:r>
              <a:r>
                <a:rPr lang="zh-TW" altLang="en-US" sz="1600" dirty="0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周邊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FAA0F2A-4423-4901-9393-CEA9F1F282A0}"/>
                </a:ext>
              </a:extLst>
            </p:cNvPr>
            <p:cNvSpPr/>
            <p:nvPr/>
          </p:nvSpPr>
          <p:spPr bwMode="auto">
            <a:xfrm>
              <a:off x="3128106" y="2452282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6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Counter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6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0 to 7</a:t>
              </a:r>
              <a:endParaRPr kumimoji="1" lang="zh-TW" altLang="en-US" sz="16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A528F3CB-5874-40F8-9700-194612052D73}"/>
                </a:ext>
              </a:extLst>
            </p:cNvPr>
            <p:cNvSpPr/>
            <p:nvPr/>
          </p:nvSpPr>
          <p:spPr bwMode="auto">
            <a:xfrm>
              <a:off x="5608426" y="2452282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6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BCD – 7 Seg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16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7447</a:t>
              </a:r>
              <a:endParaRPr kumimoji="1" lang="zh-TW" altLang="en-US" sz="16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0268E3EF-B9A1-41EA-B517-458E4D7AB763}"/>
                </a:ext>
              </a:extLst>
            </p:cNvPr>
            <p:cNvSpPr/>
            <p:nvPr/>
          </p:nvSpPr>
          <p:spPr bwMode="auto">
            <a:xfrm>
              <a:off x="8088746" y="2452282"/>
              <a:ext cx="1296144" cy="1800200"/>
            </a:xfrm>
            <a:prstGeom prst="rect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59" name="直線單箭頭接點 58">
              <a:extLst>
                <a:ext uri="{FF2B5EF4-FFF2-40B4-BE49-F238E27FC236}">
                  <a16:creationId xmlns:a16="http://schemas.microsoft.com/office/drawing/2014/main" id="{58F8ECE8-B1F6-4F3C-9BE9-947E798BA5D1}"/>
                </a:ext>
              </a:extLst>
            </p:cNvPr>
            <p:cNvCxnSpPr/>
            <p:nvPr/>
          </p:nvCxnSpPr>
          <p:spPr bwMode="auto">
            <a:xfrm>
              <a:off x="4424250" y="2913922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0" name="直線單箭頭接點 59">
              <a:extLst>
                <a:ext uri="{FF2B5EF4-FFF2-40B4-BE49-F238E27FC236}">
                  <a16:creationId xmlns:a16="http://schemas.microsoft.com/office/drawing/2014/main" id="{E6FB4945-25CE-4B81-9215-3222AC511C8B}"/>
                </a:ext>
              </a:extLst>
            </p:cNvPr>
            <p:cNvCxnSpPr/>
            <p:nvPr/>
          </p:nvCxnSpPr>
          <p:spPr bwMode="auto">
            <a:xfrm>
              <a:off x="4424250" y="3827168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1" name="直線單箭頭接點 60">
              <a:extLst>
                <a:ext uri="{FF2B5EF4-FFF2-40B4-BE49-F238E27FC236}">
                  <a16:creationId xmlns:a16="http://schemas.microsoft.com/office/drawing/2014/main" id="{46DB8203-0D0E-4495-B856-0A6B1D845AA0}"/>
                </a:ext>
              </a:extLst>
            </p:cNvPr>
            <p:cNvCxnSpPr/>
            <p:nvPr/>
          </p:nvCxnSpPr>
          <p:spPr bwMode="auto">
            <a:xfrm>
              <a:off x="4424250" y="3354557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2" name="直線單箭頭接點 61">
              <a:extLst>
                <a:ext uri="{FF2B5EF4-FFF2-40B4-BE49-F238E27FC236}">
                  <a16:creationId xmlns:a16="http://schemas.microsoft.com/office/drawing/2014/main" id="{1962BC25-2302-4D37-9A8D-0323CCD8429D}"/>
                </a:ext>
              </a:extLst>
            </p:cNvPr>
            <p:cNvCxnSpPr/>
            <p:nvPr/>
          </p:nvCxnSpPr>
          <p:spPr bwMode="auto">
            <a:xfrm>
              <a:off x="6904570" y="2588650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3" name="直線單箭頭接點 62">
              <a:extLst>
                <a:ext uri="{FF2B5EF4-FFF2-40B4-BE49-F238E27FC236}">
                  <a16:creationId xmlns:a16="http://schemas.microsoft.com/office/drawing/2014/main" id="{27849A14-B26C-4EC3-852B-2BFAD559B270}"/>
                </a:ext>
              </a:extLst>
            </p:cNvPr>
            <p:cNvCxnSpPr/>
            <p:nvPr/>
          </p:nvCxnSpPr>
          <p:spPr bwMode="auto">
            <a:xfrm>
              <a:off x="6904570" y="3054118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4" name="直線單箭頭接點 63">
              <a:extLst>
                <a:ext uri="{FF2B5EF4-FFF2-40B4-BE49-F238E27FC236}">
                  <a16:creationId xmlns:a16="http://schemas.microsoft.com/office/drawing/2014/main" id="{FD7AEE27-D588-4CD5-BE28-575B3966EE34}"/>
                </a:ext>
              </a:extLst>
            </p:cNvPr>
            <p:cNvCxnSpPr/>
            <p:nvPr/>
          </p:nvCxnSpPr>
          <p:spPr bwMode="auto">
            <a:xfrm>
              <a:off x="6904570" y="2838094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6967A4B4-F482-42D3-BABB-92A24158ECF3}"/>
                </a:ext>
              </a:extLst>
            </p:cNvPr>
            <p:cNvCxnSpPr/>
            <p:nvPr/>
          </p:nvCxnSpPr>
          <p:spPr bwMode="auto">
            <a:xfrm>
              <a:off x="6904570" y="3270142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6" name="直線單箭頭接點 65">
              <a:extLst>
                <a:ext uri="{FF2B5EF4-FFF2-40B4-BE49-F238E27FC236}">
                  <a16:creationId xmlns:a16="http://schemas.microsoft.com/office/drawing/2014/main" id="{B9BD0753-64C1-4439-8335-01C7352E5319}"/>
                </a:ext>
              </a:extLst>
            </p:cNvPr>
            <p:cNvCxnSpPr/>
            <p:nvPr/>
          </p:nvCxnSpPr>
          <p:spPr bwMode="auto">
            <a:xfrm>
              <a:off x="6897922" y="3460394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8" name="直線單箭頭接點 67">
              <a:extLst>
                <a:ext uri="{FF2B5EF4-FFF2-40B4-BE49-F238E27FC236}">
                  <a16:creationId xmlns:a16="http://schemas.microsoft.com/office/drawing/2014/main" id="{10B6BD70-BF2F-4692-AE1C-70B1920585B3}"/>
                </a:ext>
              </a:extLst>
            </p:cNvPr>
            <p:cNvCxnSpPr/>
            <p:nvPr/>
          </p:nvCxnSpPr>
          <p:spPr bwMode="auto">
            <a:xfrm>
              <a:off x="6897922" y="3892442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9" name="直線單箭頭接點 68">
              <a:extLst>
                <a:ext uri="{FF2B5EF4-FFF2-40B4-BE49-F238E27FC236}">
                  <a16:creationId xmlns:a16="http://schemas.microsoft.com/office/drawing/2014/main" id="{10EA8CD0-334F-4B7F-A95C-E4D32C59FB0C}"/>
                </a:ext>
              </a:extLst>
            </p:cNvPr>
            <p:cNvCxnSpPr/>
            <p:nvPr/>
          </p:nvCxnSpPr>
          <p:spPr bwMode="auto">
            <a:xfrm>
              <a:off x="6897922" y="3676418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2E121D23-202F-4B6D-8616-845A22BC2A37}"/>
                </a:ext>
              </a:extLst>
            </p:cNvPr>
            <p:cNvCxnSpPr/>
            <p:nvPr/>
          </p:nvCxnSpPr>
          <p:spPr bwMode="auto">
            <a:xfrm>
              <a:off x="6897922" y="4108466"/>
              <a:ext cx="1184176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71" name="矩形: 圓角 32">
              <a:extLst>
                <a:ext uri="{FF2B5EF4-FFF2-40B4-BE49-F238E27FC236}">
                  <a16:creationId xmlns:a16="http://schemas.microsoft.com/office/drawing/2014/main" id="{C9F2852D-E1BA-4028-A3F1-7D209A2859DA}"/>
                </a:ext>
              </a:extLst>
            </p:cNvPr>
            <p:cNvSpPr/>
            <p:nvPr/>
          </p:nvSpPr>
          <p:spPr bwMode="auto">
            <a:xfrm>
              <a:off x="8191891" y="2613568"/>
              <a:ext cx="135290" cy="47281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2" name="矩形: 圓角 33">
              <a:extLst>
                <a:ext uri="{FF2B5EF4-FFF2-40B4-BE49-F238E27FC236}">
                  <a16:creationId xmlns:a16="http://schemas.microsoft.com/office/drawing/2014/main" id="{6DA15FCD-B31D-4519-995A-58AE489B528B}"/>
                </a:ext>
              </a:extLst>
            </p:cNvPr>
            <p:cNvSpPr/>
            <p:nvPr/>
          </p:nvSpPr>
          <p:spPr bwMode="auto">
            <a:xfrm>
              <a:off x="8199842" y="3368010"/>
              <a:ext cx="129099" cy="47281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0" name="矩形: 圓角 35">
              <a:extLst>
                <a:ext uri="{FF2B5EF4-FFF2-40B4-BE49-F238E27FC236}">
                  <a16:creationId xmlns:a16="http://schemas.microsoft.com/office/drawing/2014/main" id="{BA607C03-4E10-4D24-A3A7-61A8F8958636}"/>
                </a:ext>
              </a:extLst>
            </p:cNvPr>
            <p:cNvSpPr/>
            <p:nvPr/>
          </p:nvSpPr>
          <p:spPr bwMode="auto">
            <a:xfrm>
              <a:off x="8991930" y="2613568"/>
              <a:ext cx="124473" cy="47281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1" name="矩形: 圓角 36">
              <a:extLst>
                <a:ext uri="{FF2B5EF4-FFF2-40B4-BE49-F238E27FC236}">
                  <a16:creationId xmlns:a16="http://schemas.microsoft.com/office/drawing/2014/main" id="{E40D4958-E50E-40D2-9842-AB74E16CC5C1}"/>
                </a:ext>
              </a:extLst>
            </p:cNvPr>
            <p:cNvSpPr/>
            <p:nvPr/>
          </p:nvSpPr>
          <p:spPr bwMode="auto">
            <a:xfrm>
              <a:off x="8991929" y="3368011"/>
              <a:ext cx="124473" cy="47281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2" name="矩形: 圓角 37">
              <a:extLst>
                <a:ext uri="{FF2B5EF4-FFF2-40B4-BE49-F238E27FC236}">
                  <a16:creationId xmlns:a16="http://schemas.microsoft.com/office/drawing/2014/main" id="{BE7EEC8F-A605-4F19-A654-5368AE66B4D2}"/>
                </a:ext>
              </a:extLst>
            </p:cNvPr>
            <p:cNvSpPr/>
            <p:nvPr/>
          </p:nvSpPr>
          <p:spPr bwMode="auto">
            <a:xfrm rot="5400000">
              <a:off x="8606218" y="2439654"/>
              <a:ext cx="107568" cy="472818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3" name="矩形: 圓角 38">
              <a:extLst>
                <a:ext uri="{FF2B5EF4-FFF2-40B4-BE49-F238E27FC236}">
                  <a16:creationId xmlns:a16="http://schemas.microsoft.com/office/drawing/2014/main" id="{D7DB2CA9-5A1C-4342-B2D9-E933E19F6054}"/>
                </a:ext>
              </a:extLst>
            </p:cNvPr>
            <p:cNvSpPr/>
            <p:nvPr/>
          </p:nvSpPr>
          <p:spPr bwMode="auto">
            <a:xfrm rot="5400000">
              <a:off x="8570783" y="3072560"/>
              <a:ext cx="162267" cy="477304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4" name="矩形: 圓角 39">
              <a:extLst>
                <a:ext uri="{FF2B5EF4-FFF2-40B4-BE49-F238E27FC236}">
                  <a16:creationId xmlns:a16="http://schemas.microsoft.com/office/drawing/2014/main" id="{0B117375-9397-494D-9C90-95ED4814C709}"/>
                </a:ext>
              </a:extLst>
            </p:cNvPr>
            <p:cNvSpPr/>
            <p:nvPr/>
          </p:nvSpPr>
          <p:spPr bwMode="auto">
            <a:xfrm rot="5400000">
              <a:off x="8580752" y="3770700"/>
              <a:ext cx="153043" cy="477304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6" name="文字方塊 125">
              <a:extLst>
                <a:ext uri="{FF2B5EF4-FFF2-40B4-BE49-F238E27FC236}">
                  <a16:creationId xmlns:a16="http://schemas.microsoft.com/office/drawing/2014/main" id="{A4B3A17D-AF85-468C-B79E-48F1A1C392D5}"/>
                </a:ext>
              </a:extLst>
            </p:cNvPr>
            <p:cNvSpPr txBox="1"/>
            <p:nvPr/>
          </p:nvSpPr>
          <p:spPr>
            <a:xfrm>
              <a:off x="6934944" y="2261504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7" name="文字方塊 126">
              <a:extLst>
                <a:ext uri="{FF2B5EF4-FFF2-40B4-BE49-F238E27FC236}">
                  <a16:creationId xmlns:a16="http://schemas.microsoft.com/office/drawing/2014/main" id="{DC24F911-0B63-4EE6-BEA9-01340A64EDF1}"/>
                </a:ext>
              </a:extLst>
            </p:cNvPr>
            <p:cNvSpPr txBox="1"/>
            <p:nvPr/>
          </p:nvSpPr>
          <p:spPr>
            <a:xfrm>
              <a:off x="6934944" y="2513007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8" name="文字方塊 127">
              <a:extLst>
                <a:ext uri="{FF2B5EF4-FFF2-40B4-BE49-F238E27FC236}">
                  <a16:creationId xmlns:a16="http://schemas.microsoft.com/office/drawing/2014/main" id="{A732D860-5F5A-4EC8-AABA-1078E91725D8}"/>
                </a:ext>
              </a:extLst>
            </p:cNvPr>
            <p:cNvSpPr txBox="1"/>
            <p:nvPr/>
          </p:nvSpPr>
          <p:spPr>
            <a:xfrm>
              <a:off x="6934944" y="2748554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29" name="文字方塊 128">
              <a:extLst>
                <a:ext uri="{FF2B5EF4-FFF2-40B4-BE49-F238E27FC236}">
                  <a16:creationId xmlns:a16="http://schemas.microsoft.com/office/drawing/2014/main" id="{0F57C601-08E2-43E9-B84A-1F0BCB2774CA}"/>
                </a:ext>
              </a:extLst>
            </p:cNvPr>
            <p:cNvSpPr txBox="1"/>
            <p:nvPr/>
          </p:nvSpPr>
          <p:spPr>
            <a:xfrm>
              <a:off x="6945002" y="2961731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0" name="文字方塊 129">
              <a:extLst>
                <a:ext uri="{FF2B5EF4-FFF2-40B4-BE49-F238E27FC236}">
                  <a16:creationId xmlns:a16="http://schemas.microsoft.com/office/drawing/2014/main" id="{8DBBA159-99E8-4F05-8594-D2FB0EF08839}"/>
                </a:ext>
              </a:extLst>
            </p:cNvPr>
            <p:cNvSpPr txBox="1"/>
            <p:nvPr/>
          </p:nvSpPr>
          <p:spPr>
            <a:xfrm>
              <a:off x="6934944" y="3163071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1" name="文字方塊 130">
              <a:extLst>
                <a:ext uri="{FF2B5EF4-FFF2-40B4-BE49-F238E27FC236}">
                  <a16:creationId xmlns:a16="http://schemas.microsoft.com/office/drawing/2014/main" id="{52F644FA-DD39-4EBA-8DF0-87D3EB135441}"/>
                </a:ext>
              </a:extLst>
            </p:cNvPr>
            <p:cNvSpPr txBox="1"/>
            <p:nvPr/>
          </p:nvSpPr>
          <p:spPr>
            <a:xfrm>
              <a:off x="6944562" y="3376163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2" name="文字方塊 131">
              <a:extLst>
                <a:ext uri="{FF2B5EF4-FFF2-40B4-BE49-F238E27FC236}">
                  <a16:creationId xmlns:a16="http://schemas.microsoft.com/office/drawing/2014/main" id="{D7ED1FA3-D1F3-4A75-BC35-A896FE790D3E}"/>
                </a:ext>
              </a:extLst>
            </p:cNvPr>
            <p:cNvSpPr txBox="1"/>
            <p:nvPr/>
          </p:nvSpPr>
          <p:spPr>
            <a:xfrm>
              <a:off x="6927324" y="3557372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3" name="文字方塊 132">
              <a:extLst>
                <a:ext uri="{FF2B5EF4-FFF2-40B4-BE49-F238E27FC236}">
                  <a16:creationId xmlns:a16="http://schemas.microsoft.com/office/drawing/2014/main" id="{A2BA5B6C-F70F-4D24-821E-B1C3A1CE5E53}"/>
                </a:ext>
              </a:extLst>
            </p:cNvPr>
            <p:cNvSpPr txBox="1"/>
            <p:nvPr/>
          </p:nvSpPr>
          <p:spPr>
            <a:xfrm>
              <a:off x="6896274" y="3785340"/>
              <a:ext cx="601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dp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134" name="直線單箭頭接點 133">
              <a:extLst>
                <a:ext uri="{FF2B5EF4-FFF2-40B4-BE49-F238E27FC236}">
                  <a16:creationId xmlns:a16="http://schemas.microsoft.com/office/drawing/2014/main" id="{FC16EC14-1BD6-4A5D-9D42-31C13CB60CF5}"/>
                </a:ext>
              </a:extLst>
            </p:cNvPr>
            <p:cNvCxnSpPr/>
            <p:nvPr/>
          </p:nvCxnSpPr>
          <p:spPr bwMode="auto">
            <a:xfrm>
              <a:off x="2624106" y="2825002"/>
              <a:ext cx="50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35" name="直線單箭頭接點 134">
              <a:extLst>
                <a:ext uri="{FF2B5EF4-FFF2-40B4-BE49-F238E27FC236}">
                  <a16:creationId xmlns:a16="http://schemas.microsoft.com/office/drawing/2014/main" id="{B0F0F433-D191-4873-9A2C-8725F898F8B2}"/>
                </a:ext>
              </a:extLst>
            </p:cNvPr>
            <p:cNvCxnSpPr/>
            <p:nvPr/>
          </p:nvCxnSpPr>
          <p:spPr bwMode="auto">
            <a:xfrm>
              <a:off x="2624106" y="3673466"/>
              <a:ext cx="504000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36" name="文字方塊 135">
              <a:extLst>
                <a:ext uri="{FF2B5EF4-FFF2-40B4-BE49-F238E27FC236}">
                  <a16:creationId xmlns:a16="http://schemas.microsoft.com/office/drawing/2014/main" id="{1C659372-E468-4269-89BE-CF6AC32E3FDD}"/>
                </a:ext>
              </a:extLst>
            </p:cNvPr>
            <p:cNvSpPr txBox="1"/>
            <p:nvPr/>
          </p:nvSpPr>
          <p:spPr>
            <a:xfrm>
              <a:off x="2150986" y="2619128"/>
              <a:ext cx="6003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clk</a:t>
              </a:r>
              <a:endParaRPr lang="zh-TW" altLang="en-US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7" name="文字方塊 136">
              <a:extLst>
                <a:ext uri="{FF2B5EF4-FFF2-40B4-BE49-F238E27FC236}">
                  <a16:creationId xmlns:a16="http://schemas.microsoft.com/office/drawing/2014/main" id="{35D50553-0812-49AC-B3C9-D692A44B6449}"/>
                </a:ext>
              </a:extLst>
            </p:cNvPr>
            <p:cNvSpPr txBox="1"/>
            <p:nvPr/>
          </p:nvSpPr>
          <p:spPr>
            <a:xfrm>
              <a:off x="2162196" y="3457836"/>
              <a:ext cx="6537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rst</a:t>
              </a:r>
              <a:endParaRPr lang="zh-TW" altLang="en-US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8" name="文字方塊 137">
              <a:extLst>
                <a:ext uri="{FF2B5EF4-FFF2-40B4-BE49-F238E27FC236}">
                  <a16:creationId xmlns:a16="http://schemas.microsoft.com/office/drawing/2014/main" id="{4A9C0D22-1AF8-4047-8052-F01A4C6534B0}"/>
                </a:ext>
              </a:extLst>
            </p:cNvPr>
            <p:cNvSpPr txBox="1"/>
            <p:nvPr/>
          </p:nvSpPr>
          <p:spPr>
            <a:xfrm>
              <a:off x="4384607" y="2546948"/>
              <a:ext cx="100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[0]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39" name="文字方塊 138">
              <a:extLst>
                <a:ext uri="{FF2B5EF4-FFF2-40B4-BE49-F238E27FC236}">
                  <a16:creationId xmlns:a16="http://schemas.microsoft.com/office/drawing/2014/main" id="{69E2232E-3E93-4426-A7BC-612EFC31DFCA}"/>
                </a:ext>
              </a:extLst>
            </p:cNvPr>
            <p:cNvSpPr txBox="1"/>
            <p:nvPr/>
          </p:nvSpPr>
          <p:spPr>
            <a:xfrm>
              <a:off x="4384607" y="2961731"/>
              <a:ext cx="100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[1]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0" name="文字方塊 139">
              <a:extLst>
                <a:ext uri="{FF2B5EF4-FFF2-40B4-BE49-F238E27FC236}">
                  <a16:creationId xmlns:a16="http://schemas.microsoft.com/office/drawing/2014/main" id="{E1C6CD8E-93E6-45C8-BA89-5840FCEF074F}"/>
                </a:ext>
              </a:extLst>
            </p:cNvPr>
            <p:cNvSpPr txBox="1"/>
            <p:nvPr/>
          </p:nvSpPr>
          <p:spPr>
            <a:xfrm>
              <a:off x="4388422" y="3434341"/>
              <a:ext cx="10045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[2]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1" name="等腰三角形 140">
              <a:extLst>
                <a:ext uri="{FF2B5EF4-FFF2-40B4-BE49-F238E27FC236}">
                  <a16:creationId xmlns:a16="http://schemas.microsoft.com/office/drawing/2014/main" id="{5FC02365-0C4E-457B-AE73-8929D57FB188}"/>
                </a:ext>
              </a:extLst>
            </p:cNvPr>
            <p:cNvSpPr/>
            <p:nvPr/>
          </p:nvSpPr>
          <p:spPr bwMode="auto">
            <a:xfrm rot="5400000">
              <a:off x="3116141" y="2353057"/>
              <a:ext cx="216226" cy="921412"/>
            </a:xfrm>
            <a:prstGeom prst="triangl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2" name="文字方塊 141">
              <a:extLst>
                <a:ext uri="{FF2B5EF4-FFF2-40B4-BE49-F238E27FC236}">
                  <a16:creationId xmlns:a16="http://schemas.microsoft.com/office/drawing/2014/main" id="{D718CC1B-4272-4398-A4D6-D052AF22171B}"/>
                </a:ext>
              </a:extLst>
            </p:cNvPr>
            <p:cNvSpPr txBox="1"/>
            <p:nvPr/>
          </p:nvSpPr>
          <p:spPr>
            <a:xfrm>
              <a:off x="8562958" y="2471294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3" name="文字方塊 142">
              <a:extLst>
                <a:ext uri="{FF2B5EF4-FFF2-40B4-BE49-F238E27FC236}">
                  <a16:creationId xmlns:a16="http://schemas.microsoft.com/office/drawing/2014/main" id="{6C422311-CE25-4EFC-9531-122C501C2DC2}"/>
                </a:ext>
              </a:extLst>
            </p:cNvPr>
            <p:cNvSpPr txBox="1"/>
            <p:nvPr/>
          </p:nvSpPr>
          <p:spPr>
            <a:xfrm>
              <a:off x="8915872" y="3454659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4" name="文字方塊 143">
              <a:extLst>
                <a:ext uri="{FF2B5EF4-FFF2-40B4-BE49-F238E27FC236}">
                  <a16:creationId xmlns:a16="http://schemas.microsoft.com/office/drawing/2014/main" id="{D7E282BC-0276-4288-878D-9837010D3181}"/>
                </a:ext>
              </a:extLst>
            </p:cNvPr>
            <p:cNvSpPr txBox="1"/>
            <p:nvPr/>
          </p:nvSpPr>
          <p:spPr>
            <a:xfrm>
              <a:off x="8913645" y="2792863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5" name="文字方塊 144">
              <a:extLst>
                <a:ext uri="{FF2B5EF4-FFF2-40B4-BE49-F238E27FC236}">
                  <a16:creationId xmlns:a16="http://schemas.microsoft.com/office/drawing/2014/main" id="{573F4684-9066-43B5-BA40-9DBBEE52DA1E}"/>
                </a:ext>
              </a:extLst>
            </p:cNvPr>
            <p:cNvSpPr txBox="1"/>
            <p:nvPr/>
          </p:nvSpPr>
          <p:spPr>
            <a:xfrm>
              <a:off x="8513643" y="3823991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6" name="文字方塊 145">
              <a:extLst>
                <a:ext uri="{FF2B5EF4-FFF2-40B4-BE49-F238E27FC236}">
                  <a16:creationId xmlns:a16="http://schemas.microsoft.com/office/drawing/2014/main" id="{C2E57A77-1B45-49C6-9EE9-255983AD38D0}"/>
                </a:ext>
              </a:extLst>
            </p:cNvPr>
            <p:cNvSpPr txBox="1"/>
            <p:nvPr/>
          </p:nvSpPr>
          <p:spPr>
            <a:xfrm>
              <a:off x="8116288" y="3486162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7" name="文字方塊 146">
              <a:extLst>
                <a:ext uri="{FF2B5EF4-FFF2-40B4-BE49-F238E27FC236}">
                  <a16:creationId xmlns:a16="http://schemas.microsoft.com/office/drawing/2014/main" id="{F3C35F61-E30E-4041-BDB6-F59F213593B1}"/>
                </a:ext>
              </a:extLst>
            </p:cNvPr>
            <p:cNvSpPr txBox="1"/>
            <p:nvPr/>
          </p:nvSpPr>
          <p:spPr>
            <a:xfrm>
              <a:off x="8136577" y="2790096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8" name="文字方塊 147">
              <a:extLst>
                <a:ext uri="{FF2B5EF4-FFF2-40B4-BE49-F238E27FC236}">
                  <a16:creationId xmlns:a16="http://schemas.microsoft.com/office/drawing/2014/main" id="{4255DCEA-06EA-4B6E-B648-91FA21AB8B37}"/>
                </a:ext>
              </a:extLst>
            </p:cNvPr>
            <p:cNvSpPr txBox="1"/>
            <p:nvPr/>
          </p:nvSpPr>
          <p:spPr>
            <a:xfrm>
              <a:off x="8511932" y="3083818"/>
              <a:ext cx="2891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49" name="矩形 148">
              <a:extLst>
                <a:ext uri="{FF2B5EF4-FFF2-40B4-BE49-F238E27FC236}">
                  <a16:creationId xmlns:a16="http://schemas.microsoft.com/office/drawing/2014/main" id="{086973AF-EAAA-448B-A1B9-D702221AECAC}"/>
                </a:ext>
              </a:extLst>
            </p:cNvPr>
            <p:cNvSpPr/>
            <p:nvPr/>
          </p:nvSpPr>
          <p:spPr bwMode="auto">
            <a:xfrm>
              <a:off x="10246203" y="3765157"/>
              <a:ext cx="236087" cy="463846"/>
            </a:xfrm>
            <a:prstGeom prst="rect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51" name="矩形: 圓角 39">
              <a:extLst>
                <a:ext uri="{FF2B5EF4-FFF2-40B4-BE49-F238E27FC236}">
                  <a16:creationId xmlns:a16="http://schemas.microsoft.com/office/drawing/2014/main" id="{7A51AC83-16FE-4E99-BFDF-722D718D0389}"/>
                </a:ext>
              </a:extLst>
            </p:cNvPr>
            <p:cNvSpPr/>
            <p:nvPr/>
          </p:nvSpPr>
          <p:spPr bwMode="auto">
            <a:xfrm rot="5400000">
              <a:off x="9168318" y="3771761"/>
              <a:ext cx="153044" cy="477304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2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152" name="文字方塊 151">
              <a:extLst>
                <a:ext uri="{FF2B5EF4-FFF2-40B4-BE49-F238E27FC236}">
                  <a16:creationId xmlns:a16="http://schemas.microsoft.com/office/drawing/2014/main" id="{CC3DF646-038E-405F-9B12-07096A5C5EA2}"/>
                </a:ext>
              </a:extLst>
            </p:cNvPr>
            <p:cNvSpPr txBox="1"/>
            <p:nvPr/>
          </p:nvSpPr>
          <p:spPr>
            <a:xfrm>
              <a:off x="9561641" y="3926704"/>
              <a:ext cx="6016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dp</a:t>
              </a:r>
              <a:endPara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6" name="直線單箭頭接點 5">
              <a:extLst>
                <a:ext uri="{FF2B5EF4-FFF2-40B4-BE49-F238E27FC236}">
                  <a16:creationId xmlns:a16="http://schemas.microsoft.com/office/drawing/2014/main" id="{73728F09-8D00-4E95-ABE1-CB18F12D7AFB}"/>
                </a:ext>
              </a:extLst>
            </p:cNvPr>
            <p:cNvCxnSpPr>
              <a:cxnSpLocks/>
              <a:endCxn id="152" idx="1"/>
            </p:cNvCxnSpPr>
            <p:nvPr/>
          </p:nvCxnSpPr>
          <p:spPr>
            <a:xfrm>
              <a:off x="9259458" y="4010943"/>
              <a:ext cx="302183" cy="10042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標題 1">
            <a:extLst>
              <a:ext uri="{FF2B5EF4-FFF2-40B4-BE49-F238E27FC236}">
                <a16:creationId xmlns:a16="http://schemas.microsoft.com/office/drawing/2014/main" id="{18619413-2B77-4FB8-B6B7-A22A03CD1809}"/>
              </a:ext>
            </a:extLst>
          </p:cNvPr>
          <p:cNvSpPr txBox="1">
            <a:spLocks/>
          </p:cNvSpPr>
          <p:nvPr/>
        </p:nvSpPr>
        <p:spPr>
          <a:xfrm>
            <a:off x="2095498" y="621907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課堂練習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- 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循序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FD52A6-F1E9-46EB-B199-C7BBC9895027}"/>
              </a:ext>
            </a:extLst>
          </p:cNvPr>
          <p:cNvSpPr/>
          <p:nvPr/>
        </p:nvSpPr>
        <p:spPr>
          <a:xfrm>
            <a:off x="5244422" y="4059086"/>
            <a:ext cx="1080424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01168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</a:pP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範例：</a:t>
            </a:r>
          </a:p>
        </p:txBody>
      </p:sp>
      <p:pic>
        <p:nvPicPr>
          <p:cNvPr id="5" name="cnt0_7(silence)">
            <a:hlinkClick r:id="" action="ppaction://media"/>
            <a:extLst>
              <a:ext uri="{FF2B5EF4-FFF2-40B4-BE49-F238E27FC236}">
                <a16:creationId xmlns:a16="http://schemas.microsoft.com/office/drawing/2014/main" id="{70510C0D-A636-4566-8B68-B58EBDCBFF4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3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6668063" y="3837356"/>
            <a:ext cx="2132211" cy="266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1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字方塊 19"/>
          <p:cNvSpPr txBox="1"/>
          <p:nvPr/>
        </p:nvSpPr>
        <p:spPr>
          <a:xfrm>
            <a:off x="1289374" y="4746601"/>
            <a:ext cx="28633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實驗目的是顯示 </a:t>
            </a:r>
            <a:r>
              <a:rPr lang="en-US" altLang="zh-TW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，因此 </a:t>
            </a:r>
            <a:r>
              <a:rPr lang="en-US" altLang="zh-TW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3bit </a:t>
            </a: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可以完全表示</a:t>
            </a:r>
            <a:endParaRPr lang="en-US" altLang="zh-TW" sz="1400" dirty="0">
              <a:solidFill>
                <a:schemeClr val="bg2">
                  <a:lumMod val="25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solidFill>
                <a:schemeClr val="bg2">
                  <a:lumMod val="25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使 </a:t>
            </a:r>
            <a:r>
              <a:rPr lang="en-US" altLang="zh-TW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counter </a:t>
            </a: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每一個 </a:t>
            </a:r>
            <a:r>
              <a:rPr lang="en-US" altLang="zh-TW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clock</a:t>
            </a: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cycle </a:t>
            </a:r>
            <a:r>
              <a:rPr lang="zh-TW" altLang="en-US" sz="1400" dirty="0">
                <a:solidFill>
                  <a:schemeClr val="bg2">
                    <a:lumMod val="25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就加一，達到循序的效果</a:t>
            </a:r>
          </a:p>
        </p:txBody>
      </p:sp>
      <p:sp>
        <p:nvSpPr>
          <p:cNvPr id="24" name="文字方塊 23"/>
          <p:cNvSpPr txBox="1"/>
          <p:nvPr/>
        </p:nvSpPr>
        <p:spPr>
          <a:xfrm>
            <a:off x="5218521" y="5015032"/>
            <a:ext cx="471759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因為 </a:t>
            </a:r>
            <a:r>
              <a:rPr lang="en-US" altLang="zh-TW" sz="1400" dirty="0" err="1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cnt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經過每一個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clock cycle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會加一，代表每一個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cycle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的輸出會不同</a:t>
            </a:r>
            <a:endParaRPr lang="en-US" altLang="zh-TW" sz="14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1400" dirty="0">
              <a:solidFill>
                <a:schemeClr val="accent2">
                  <a:lumMod val="50000"/>
                </a:schemeClr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我們可以使用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BCD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–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7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seg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(7447)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的真值表並利用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min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sop</a:t>
            </a:r>
            <a:r>
              <a:rPr lang="zh-TW" altLang="en-US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化簡布林函數，可以在七段顯示器上依序顯示 </a:t>
            </a:r>
            <a:r>
              <a:rPr lang="en-US" altLang="zh-TW" sz="1400" dirty="0">
                <a:solidFill>
                  <a:schemeClr val="accent2">
                    <a:lumMod val="50000"/>
                  </a:schemeClr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0~7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881" y="3832274"/>
            <a:ext cx="5866878" cy="1098279"/>
          </a:xfrm>
          <a:prstGeom prst="rect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053" y="3527000"/>
            <a:ext cx="2951981" cy="947620"/>
          </a:xfrm>
          <a:prstGeom prst="rect">
            <a:avLst/>
          </a:prstGeom>
          <a:ln w="28575">
            <a:solidFill>
              <a:schemeClr val="bg2">
                <a:lumMod val="50000"/>
              </a:schemeClr>
            </a:solidFill>
          </a:ln>
        </p:spPr>
      </p:pic>
      <p:sp>
        <p:nvSpPr>
          <p:cNvPr id="4" name="向下箭號 3"/>
          <p:cNvSpPr/>
          <p:nvPr/>
        </p:nvSpPr>
        <p:spPr bwMode="auto">
          <a:xfrm>
            <a:off x="2633896" y="2991347"/>
            <a:ext cx="223604" cy="437653"/>
          </a:xfrm>
          <a:prstGeom prst="downArrow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graphicFrame>
        <p:nvGraphicFramePr>
          <p:cNvPr id="12" name="內容版面配置區 65">
            <a:extLst>
              <a:ext uri="{FF2B5EF4-FFF2-40B4-BE49-F238E27FC236}">
                <a16:creationId xmlns:a16="http://schemas.microsoft.com/office/drawing/2014/main" id="{562B2625-A758-4701-9931-FB41774059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1573921"/>
              </p:ext>
            </p:extLst>
          </p:nvPr>
        </p:nvGraphicFramePr>
        <p:xfrm>
          <a:off x="6503456" y="1939398"/>
          <a:ext cx="3984932" cy="177404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50916">
                  <a:extLst>
                    <a:ext uri="{9D8B030D-6E8A-4147-A177-3AD203B41FA5}">
                      <a16:colId xmlns:a16="http://schemas.microsoft.com/office/drawing/2014/main" val="4144240337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1106516668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1958888775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2283739216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1876556615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3306394823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2789846806"/>
                    </a:ext>
                  </a:extLst>
                </a:gridCol>
                <a:gridCol w="476288">
                  <a:extLst>
                    <a:ext uri="{9D8B030D-6E8A-4147-A177-3AD203B41FA5}">
                      <a16:colId xmlns:a16="http://schemas.microsoft.com/office/drawing/2014/main" val="2069848431"/>
                    </a:ext>
                  </a:extLst>
                </a:gridCol>
              </a:tblGrid>
              <a:tr h="19653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 err="1">
                          <a:solidFill>
                            <a:schemeClr val="tx1"/>
                          </a:solidFill>
                        </a:rPr>
                        <a:t>cnt</a:t>
                      </a:r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 [2:0]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e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f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705742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0(000)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9611896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1(001)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054459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2(010)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226650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3(011)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544253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4(100)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35730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5(101)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8340076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6(110)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066828"/>
                  </a:ext>
                </a:extLst>
              </a:tr>
              <a:tr h="19718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7(111)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9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TW" altLang="en-US" sz="900" dirty="0">
                        <a:solidFill>
                          <a:schemeClr val="tx1"/>
                        </a:solidFill>
                      </a:endParaRPr>
                    </a:p>
                  </a:txBody>
                  <a:tcPr marL="48622" marR="48622" marT="24311" marB="2431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46732"/>
                  </a:ext>
                </a:extLst>
              </a:tr>
            </a:tbl>
          </a:graphicData>
        </a:graphic>
      </p:graphicFrame>
      <p:sp>
        <p:nvSpPr>
          <p:cNvPr id="14" name="標題 1">
            <a:extLst>
              <a:ext uri="{FF2B5EF4-FFF2-40B4-BE49-F238E27FC236}">
                <a16:creationId xmlns:a16="http://schemas.microsoft.com/office/drawing/2014/main" id="{FA45C1F2-4AA0-4483-B9BB-BFFDC4EF1CD2}"/>
              </a:ext>
            </a:extLst>
          </p:cNvPr>
          <p:cNvSpPr txBox="1">
            <a:spLocks/>
          </p:cNvSpPr>
          <p:nvPr/>
        </p:nvSpPr>
        <p:spPr>
          <a:xfrm>
            <a:off x="2095498" y="612485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循序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0~7 - 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程式說明</a:t>
            </a:r>
          </a:p>
        </p:txBody>
      </p:sp>
      <p:sp>
        <p:nvSpPr>
          <p:cNvPr id="15" name="向下箭號 3">
            <a:extLst>
              <a:ext uri="{FF2B5EF4-FFF2-40B4-BE49-F238E27FC236}">
                <a16:creationId xmlns:a16="http://schemas.microsoft.com/office/drawing/2014/main" id="{166AE624-6B6C-48E2-9543-E4D5E9F14B8C}"/>
              </a:ext>
            </a:extLst>
          </p:cNvPr>
          <p:cNvSpPr/>
          <p:nvPr/>
        </p:nvSpPr>
        <p:spPr bwMode="auto">
          <a:xfrm rot="20296909">
            <a:off x="4375137" y="2954778"/>
            <a:ext cx="233574" cy="791491"/>
          </a:xfrm>
          <a:prstGeom prst="downArrow">
            <a:avLst/>
          </a:prstGeom>
          <a:solidFill>
            <a:schemeClr val="accent2">
              <a:lumMod val="50000"/>
            </a:schemeClr>
          </a:solidFill>
          <a:ln w="9525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4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898E758B-CD85-4F5E-98BD-766F2734D79A}"/>
              </a:ext>
            </a:extLst>
          </p:cNvPr>
          <p:cNvSpPr/>
          <p:nvPr/>
        </p:nvSpPr>
        <p:spPr>
          <a:xfrm>
            <a:off x="7241760" y="2926455"/>
            <a:ext cx="335560" cy="1761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0D9A6A05-5147-451C-87F6-9B824F94D96D}"/>
              </a:ext>
            </a:extLst>
          </p:cNvPr>
          <p:cNvSpPr/>
          <p:nvPr/>
        </p:nvSpPr>
        <p:spPr>
          <a:xfrm>
            <a:off x="5523775" y="4043495"/>
            <a:ext cx="1522978" cy="11367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E217C58E-B98A-4C4B-A7A0-8D8E8C651BD3}"/>
              </a:ext>
            </a:extLst>
          </p:cNvPr>
          <p:cNvSpPr/>
          <p:nvPr/>
        </p:nvSpPr>
        <p:spPr>
          <a:xfrm rot="1704984">
            <a:off x="7053308" y="3010047"/>
            <a:ext cx="76746" cy="108482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1C698C21-B2B4-4FC2-B696-2C7B96F743C8}"/>
              </a:ext>
            </a:extLst>
          </p:cNvPr>
          <p:cNvSpPr/>
          <p:nvPr/>
        </p:nvSpPr>
        <p:spPr>
          <a:xfrm>
            <a:off x="7241760" y="2344842"/>
            <a:ext cx="335560" cy="176169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83074357-4D76-4698-8A82-63431CA48A15}"/>
              </a:ext>
            </a:extLst>
          </p:cNvPr>
          <p:cNvSpPr/>
          <p:nvPr/>
        </p:nvSpPr>
        <p:spPr>
          <a:xfrm>
            <a:off x="7156319" y="4043495"/>
            <a:ext cx="1522978" cy="113670"/>
          </a:xfrm>
          <a:prstGeom prst="round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68CEF0C8-5287-4BA0-A8F6-A96FE259685F}"/>
              </a:ext>
            </a:extLst>
          </p:cNvPr>
          <p:cNvSpPr/>
          <p:nvPr/>
        </p:nvSpPr>
        <p:spPr>
          <a:xfrm rot="20862395">
            <a:off x="7650367" y="2464619"/>
            <a:ext cx="72754" cy="1590003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3812B850-FC86-432A-A7E8-6227CBA3BC0F}"/>
              </a:ext>
            </a:extLst>
          </p:cNvPr>
          <p:cNvGrpSpPr/>
          <p:nvPr/>
        </p:nvGrpSpPr>
        <p:grpSpPr>
          <a:xfrm>
            <a:off x="1703612" y="1859373"/>
            <a:ext cx="4416713" cy="1244186"/>
            <a:chOff x="1703612" y="1859373"/>
            <a:chExt cx="4416713" cy="1244186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E85C0E5-7C61-4B0C-8060-EE86E12B9372}"/>
                </a:ext>
              </a:extLst>
            </p:cNvPr>
            <p:cNvSpPr/>
            <p:nvPr/>
          </p:nvSpPr>
          <p:spPr bwMode="auto">
            <a:xfrm>
              <a:off x="2314226" y="1978592"/>
              <a:ext cx="809976" cy="1124967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9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Counter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900" b="1" dirty="0">
                  <a:latin typeface="Candara" panose="020E0502030303020204" pitchFamily="34" charset="0"/>
                  <a:ea typeface="微軟正黑體" panose="020B0604030504040204" pitchFamily="34" charset="-120"/>
                  <a:cs typeface="Times New Roman" panose="02020603050405020304" pitchFamily="18" charset="0"/>
                </a:rPr>
                <a:t>0 to 7</a:t>
              </a:r>
              <a:endParaRPr kumimoji="1" lang="zh-TW" altLang="en-US" sz="900" b="1" dirty="0">
                <a:latin typeface="Candara" panose="020E0502030303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55822F7-871A-4EF9-83A2-7CE3B3C36D76}"/>
                </a:ext>
              </a:extLst>
            </p:cNvPr>
            <p:cNvSpPr/>
            <p:nvPr/>
          </p:nvSpPr>
          <p:spPr bwMode="auto">
            <a:xfrm>
              <a:off x="3864207" y="1978592"/>
              <a:ext cx="809976" cy="1124967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900" b="1" dirty="0">
                  <a:latin typeface="+mj-lt"/>
                  <a:ea typeface="微軟正黑體" panose="020B0604030504040204" pitchFamily="34" charset="-120"/>
                  <a:cs typeface="Times New Roman" panose="02020603050405020304" pitchFamily="18" charset="0"/>
                </a:rPr>
                <a:t>BCD – 7 Seg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900" b="1" dirty="0">
                  <a:latin typeface="+mj-lt"/>
                  <a:ea typeface="微軟正黑體" panose="020B0604030504040204" pitchFamily="34" charset="-120"/>
                  <a:cs typeface="Times New Roman" panose="02020603050405020304" pitchFamily="18" charset="0"/>
                </a:rPr>
                <a:t>7447</a:t>
              </a:r>
              <a:endParaRPr kumimoji="1" lang="zh-TW" altLang="en-US" sz="900" b="1" dirty="0">
                <a:latin typeface="+mj-lt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34584A8-FB6C-4270-9079-8880B031AC82}"/>
                </a:ext>
              </a:extLst>
            </p:cNvPr>
            <p:cNvSpPr/>
            <p:nvPr/>
          </p:nvSpPr>
          <p:spPr bwMode="auto">
            <a:xfrm>
              <a:off x="5414188" y="1970972"/>
              <a:ext cx="706137" cy="1124967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32" name="直線單箭頭接點 31">
              <a:extLst>
                <a:ext uri="{FF2B5EF4-FFF2-40B4-BE49-F238E27FC236}">
                  <a16:creationId xmlns:a16="http://schemas.microsoft.com/office/drawing/2014/main" id="{6CED549D-2A53-4E35-82FA-3537678D7821}"/>
                </a:ext>
              </a:extLst>
            </p:cNvPr>
            <p:cNvCxnSpPr/>
            <p:nvPr/>
          </p:nvCxnSpPr>
          <p:spPr bwMode="auto">
            <a:xfrm>
              <a:off x="3124202" y="2267077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3" name="直線單箭頭接點 32">
              <a:extLst>
                <a:ext uri="{FF2B5EF4-FFF2-40B4-BE49-F238E27FC236}">
                  <a16:creationId xmlns:a16="http://schemas.microsoft.com/office/drawing/2014/main" id="{CB67A47D-57F7-48FA-8B4F-B3BE5225DB60}"/>
                </a:ext>
              </a:extLst>
            </p:cNvPr>
            <p:cNvCxnSpPr/>
            <p:nvPr/>
          </p:nvCxnSpPr>
          <p:spPr bwMode="auto">
            <a:xfrm>
              <a:off x="3124202" y="2837775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4" name="直線單箭頭接點 33">
              <a:extLst>
                <a:ext uri="{FF2B5EF4-FFF2-40B4-BE49-F238E27FC236}">
                  <a16:creationId xmlns:a16="http://schemas.microsoft.com/office/drawing/2014/main" id="{0470DF7D-532C-4C0C-9D04-33730DC35497}"/>
                </a:ext>
              </a:extLst>
            </p:cNvPr>
            <p:cNvCxnSpPr/>
            <p:nvPr/>
          </p:nvCxnSpPr>
          <p:spPr bwMode="auto">
            <a:xfrm>
              <a:off x="3124202" y="2542435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5" name="直線單箭頭接點 34">
              <a:extLst>
                <a:ext uri="{FF2B5EF4-FFF2-40B4-BE49-F238E27FC236}">
                  <a16:creationId xmlns:a16="http://schemas.microsoft.com/office/drawing/2014/main" id="{5059B762-5CDE-46A9-8D0E-BD063816B3EC}"/>
                </a:ext>
              </a:extLst>
            </p:cNvPr>
            <p:cNvCxnSpPr/>
            <p:nvPr/>
          </p:nvCxnSpPr>
          <p:spPr bwMode="auto">
            <a:xfrm>
              <a:off x="4674183" y="2063810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6" name="直線單箭頭接點 35">
              <a:extLst>
                <a:ext uri="{FF2B5EF4-FFF2-40B4-BE49-F238E27FC236}">
                  <a16:creationId xmlns:a16="http://schemas.microsoft.com/office/drawing/2014/main" id="{C411162D-2179-47C1-875F-D14C37AB9A31}"/>
                </a:ext>
              </a:extLst>
            </p:cNvPr>
            <p:cNvCxnSpPr/>
            <p:nvPr/>
          </p:nvCxnSpPr>
          <p:spPr bwMode="auto">
            <a:xfrm>
              <a:off x="4674183" y="2354687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7" name="直線單箭頭接點 36">
              <a:extLst>
                <a:ext uri="{FF2B5EF4-FFF2-40B4-BE49-F238E27FC236}">
                  <a16:creationId xmlns:a16="http://schemas.microsoft.com/office/drawing/2014/main" id="{B7C6D918-0BA1-4003-BC75-54DF0C82099D}"/>
                </a:ext>
              </a:extLst>
            </p:cNvPr>
            <p:cNvCxnSpPr/>
            <p:nvPr/>
          </p:nvCxnSpPr>
          <p:spPr bwMode="auto">
            <a:xfrm>
              <a:off x="4674183" y="2219691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8" name="直線單箭頭接點 37">
              <a:extLst>
                <a:ext uri="{FF2B5EF4-FFF2-40B4-BE49-F238E27FC236}">
                  <a16:creationId xmlns:a16="http://schemas.microsoft.com/office/drawing/2014/main" id="{5BA5E645-E38F-4D51-AA20-79EC0CD73A10}"/>
                </a:ext>
              </a:extLst>
            </p:cNvPr>
            <p:cNvCxnSpPr/>
            <p:nvPr/>
          </p:nvCxnSpPr>
          <p:spPr bwMode="auto">
            <a:xfrm>
              <a:off x="4674183" y="2489683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9" name="直線單箭頭接點 38">
              <a:extLst>
                <a:ext uri="{FF2B5EF4-FFF2-40B4-BE49-F238E27FC236}">
                  <a16:creationId xmlns:a16="http://schemas.microsoft.com/office/drawing/2014/main" id="{9BCBB54B-8297-4623-8B48-27961A558336}"/>
                </a:ext>
              </a:extLst>
            </p:cNvPr>
            <p:cNvCxnSpPr/>
            <p:nvPr/>
          </p:nvCxnSpPr>
          <p:spPr bwMode="auto">
            <a:xfrm>
              <a:off x="4670028" y="2608574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0" name="直線單箭頭接點 39">
              <a:extLst>
                <a:ext uri="{FF2B5EF4-FFF2-40B4-BE49-F238E27FC236}">
                  <a16:creationId xmlns:a16="http://schemas.microsoft.com/office/drawing/2014/main" id="{67DDB083-2918-46D5-AD88-E1D7B2328374}"/>
                </a:ext>
              </a:extLst>
            </p:cNvPr>
            <p:cNvCxnSpPr/>
            <p:nvPr/>
          </p:nvCxnSpPr>
          <p:spPr bwMode="auto">
            <a:xfrm>
              <a:off x="4670028" y="2878566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1" name="直線單箭頭接點 40">
              <a:extLst>
                <a:ext uri="{FF2B5EF4-FFF2-40B4-BE49-F238E27FC236}">
                  <a16:creationId xmlns:a16="http://schemas.microsoft.com/office/drawing/2014/main" id="{0D29DC11-2E9F-4747-B7AC-BFEABBF07F3E}"/>
                </a:ext>
              </a:extLst>
            </p:cNvPr>
            <p:cNvCxnSpPr/>
            <p:nvPr/>
          </p:nvCxnSpPr>
          <p:spPr bwMode="auto">
            <a:xfrm>
              <a:off x="4670028" y="2743570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68218F20-905D-4993-99F2-7A1307436318}"/>
                </a:ext>
              </a:extLst>
            </p:cNvPr>
            <p:cNvCxnSpPr/>
            <p:nvPr/>
          </p:nvCxnSpPr>
          <p:spPr bwMode="auto">
            <a:xfrm>
              <a:off x="4670028" y="3013562"/>
              <a:ext cx="74000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3" name="矩形: 圓角 32">
              <a:extLst>
                <a:ext uri="{FF2B5EF4-FFF2-40B4-BE49-F238E27FC236}">
                  <a16:creationId xmlns:a16="http://schemas.microsoft.com/office/drawing/2014/main" id="{3D7C44C9-3F1B-4361-AEEB-88AFE228AF5E}"/>
                </a:ext>
              </a:extLst>
            </p:cNvPr>
            <p:cNvSpPr/>
            <p:nvPr/>
          </p:nvSpPr>
          <p:spPr bwMode="auto">
            <a:xfrm>
              <a:off x="5478646" y="2071762"/>
              <a:ext cx="84544" cy="315953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4" name="矩形: 圓角 33">
              <a:extLst>
                <a:ext uri="{FF2B5EF4-FFF2-40B4-BE49-F238E27FC236}">
                  <a16:creationId xmlns:a16="http://schemas.microsoft.com/office/drawing/2014/main" id="{0F3BFFDD-C245-4389-98E6-6996695291E7}"/>
                </a:ext>
              </a:extLst>
            </p:cNvPr>
            <p:cNvSpPr/>
            <p:nvPr/>
          </p:nvSpPr>
          <p:spPr bwMode="auto">
            <a:xfrm>
              <a:off x="5483613" y="2543222"/>
              <a:ext cx="80675" cy="315953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5" name="矩形: 圓角 35">
              <a:extLst>
                <a:ext uri="{FF2B5EF4-FFF2-40B4-BE49-F238E27FC236}">
                  <a16:creationId xmlns:a16="http://schemas.microsoft.com/office/drawing/2014/main" id="{29C61DD8-A92D-4783-BC5A-16477EE0C318}"/>
                </a:ext>
              </a:extLst>
            </p:cNvPr>
            <p:cNvSpPr/>
            <p:nvPr/>
          </p:nvSpPr>
          <p:spPr bwMode="auto">
            <a:xfrm>
              <a:off x="5978598" y="2071762"/>
              <a:ext cx="77785" cy="315953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6" name="矩形: 圓角 36">
              <a:extLst>
                <a:ext uri="{FF2B5EF4-FFF2-40B4-BE49-F238E27FC236}">
                  <a16:creationId xmlns:a16="http://schemas.microsoft.com/office/drawing/2014/main" id="{F08F5D59-78A5-4DF9-A666-F90C84201619}"/>
                </a:ext>
              </a:extLst>
            </p:cNvPr>
            <p:cNvSpPr/>
            <p:nvPr/>
          </p:nvSpPr>
          <p:spPr bwMode="auto">
            <a:xfrm>
              <a:off x="5978598" y="2543222"/>
              <a:ext cx="77785" cy="315953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7" name="矩形: 圓角 37">
              <a:extLst>
                <a:ext uri="{FF2B5EF4-FFF2-40B4-BE49-F238E27FC236}">
                  <a16:creationId xmlns:a16="http://schemas.microsoft.com/office/drawing/2014/main" id="{A2BBAD5E-2EC6-450A-BB95-5144CDADB28B}"/>
                </a:ext>
              </a:extLst>
            </p:cNvPr>
            <p:cNvSpPr/>
            <p:nvPr/>
          </p:nvSpPr>
          <p:spPr bwMode="auto">
            <a:xfrm rot="5400000">
              <a:off x="5723354" y="1947615"/>
              <a:ext cx="95638" cy="318951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8" name="矩形: 圓角 38">
              <a:extLst>
                <a:ext uri="{FF2B5EF4-FFF2-40B4-BE49-F238E27FC236}">
                  <a16:creationId xmlns:a16="http://schemas.microsoft.com/office/drawing/2014/main" id="{9B0E9B2F-9C75-4F9F-BCF0-9BE5B9ABC1F4}"/>
                </a:ext>
              </a:extLst>
            </p:cNvPr>
            <p:cNvSpPr/>
            <p:nvPr/>
          </p:nvSpPr>
          <p:spPr bwMode="auto">
            <a:xfrm rot="5400000">
              <a:off x="5715419" y="2348252"/>
              <a:ext cx="101403" cy="318951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49" name="矩形: 圓角 39">
              <a:extLst>
                <a:ext uri="{FF2B5EF4-FFF2-40B4-BE49-F238E27FC236}">
                  <a16:creationId xmlns:a16="http://schemas.microsoft.com/office/drawing/2014/main" id="{F1EFADE6-84B0-4927-8C80-3E7F63AA7486}"/>
                </a:ext>
              </a:extLst>
            </p:cNvPr>
            <p:cNvSpPr/>
            <p:nvPr/>
          </p:nvSpPr>
          <p:spPr bwMode="auto">
            <a:xfrm rot="5400000">
              <a:off x="5721648" y="2784527"/>
              <a:ext cx="95638" cy="318951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0" name="文字方塊 49">
              <a:extLst>
                <a:ext uri="{FF2B5EF4-FFF2-40B4-BE49-F238E27FC236}">
                  <a16:creationId xmlns:a16="http://schemas.microsoft.com/office/drawing/2014/main" id="{52B7F502-AFA1-4DA5-9DE2-988766DA9993}"/>
                </a:ext>
              </a:extLst>
            </p:cNvPr>
            <p:cNvSpPr txBox="1"/>
            <p:nvPr/>
          </p:nvSpPr>
          <p:spPr>
            <a:xfrm>
              <a:off x="4693164" y="1859373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73785ED1-A501-4E74-8B10-27E75C0C15B7}"/>
                </a:ext>
              </a:extLst>
            </p:cNvPr>
            <p:cNvSpPr txBox="1"/>
            <p:nvPr/>
          </p:nvSpPr>
          <p:spPr>
            <a:xfrm>
              <a:off x="4693164" y="2016540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2" name="文字方塊 51">
              <a:extLst>
                <a:ext uri="{FF2B5EF4-FFF2-40B4-BE49-F238E27FC236}">
                  <a16:creationId xmlns:a16="http://schemas.microsoft.com/office/drawing/2014/main" id="{43E52656-2636-4A98-984D-3D363076C3A3}"/>
                </a:ext>
              </a:extLst>
            </p:cNvPr>
            <p:cNvSpPr txBox="1"/>
            <p:nvPr/>
          </p:nvSpPr>
          <p:spPr>
            <a:xfrm>
              <a:off x="4693164" y="2163736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3" name="文字方塊 52">
              <a:extLst>
                <a:ext uri="{FF2B5EF4-FFF2-40B4-BE49-F238E27FC236}">
                  <a16:creationId xmlns:a16="http://schemas.microsoft.com/office/drawing/2014/main" id="{2476BEB7-4582-478E-93DA-2E4D21D2D49D}"/>
                </a:ext>
              </a:extLst>
            </p:cNvPr>
            <p:cNvSpPr txBox="1"/>
            <p:nvPr/>
          </p:nvSpPr>
          <p:spPr>
            <a:xfrm>
              <a:off x="4699449" y="2296953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C1DFA701-4E97-4BDC-8B4C-0C5F49772163}"/>
                </a:ext>
              </a:extLst>
            </p:cNvPr>
            <p:cNvSpPr txBox="1"/>
            <p:nvPr/>
          </p:nvSpPr>
          <p:spPr>
            <a:xfrm>
              <a:off x="4693164" y="2422773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16196326-84F1-4F1F-8333-A3F44A7A2788}"/>
                </a:ext>
              </a:extLst>
            </p:cNvPr>
            <p:cNvSpPr txBox="1"/>
            <p:nvPr/>
          </p:nvSpPr>
          <p:spPr>
            <a:xfrm>
              <a:off x="4699174" y="2555937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6" name="文字方塊 55">
              <a:extLst>
                <a:ext uri="{FF2B5EF4-FFF2-40B4-BE49-F238E27FC236}">
                  <a16:creationId xmlns:a16="http://schemas.microsoft.com/office/drawing/2014/main" id="{57EF7550-5481-492D-96D6-485CF33288CE}"/>
                </a:ext>
              </a:extLst>
            </p:cNvPr>
            <p:cNvSpPr txBox="1"/>
            <p:nvPr/>
          </p:nvSpPr>
          <p:spPr>
            <a:xfrm>
              <a:off x="4688402" y="2669176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57" name="文字方塊 56">
              <a:extLst>
                <a:ext uri="{FF2B5EF4-FFF2-40B4-BE49-F238E27FC236}">
                  <a16:creationId xmlns:a16="http://schemas.microsoft.com/office/drawing/2014/main" id="{172A7F15-4BE0-4170-9785-DA1729C8DC1B}"/>
                </a:ext>
              </a:extLst>
            </p:cNvPr>
            <p:cNvSpPr txBox="1"/>
            <p:nvPr/>
          </p:nvSpPr>
          <p:spPr>
            <a:xfrm>
              <a:off x="4668998" y="2811636"/>
              <a:ext cx="3759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dp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cxnSp>
          <p:nvCxnSpPr>
            <p:cNvPr id="58" name="直線單箭頭接點 57">
              <a:extLst>
                <a:ext uri="{FF2B5EF4-FFF2-40B4-BE49-F238E27FC236}">
                  <a16:creationId xmlns:a16="http://schemas.microsoft.com/office/drawing/2014/main" id="{B8183895-09F4-4126-9D25-7719924C3891}"/>
                </a:ext>
              </a:extLst>
            </p:cNvPr>
            <p:cNvCxnSpPr/>
            <p:nvPr/>
          </p:nvCxnSpPr>
          <p:spPr bwMode="auto">
            <a:xfrm>
              <a:off x="1999270" y="2211510"/>
              <a:ext cx="31495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9" name="直線單箭頭接點 58">
              <a:extLst>
                <a:ext uri="{FF2B5EF4-FFF2-40B4-BE49-F238E27FC236}">
                  <a16:creationId xmlns:a16="http://schemas.microsoft.com/office/drawing/2014/main" id="{668967C9-11C3-4979-9550-B12148918569}"/>
                </a:ext>
              </a:extLst>
            </p:cNvPr>
            <p:cNvCxnSpPr/>
            <p:nvPr/>
          </p:nvCxnSpPr>
          <p:spPr bwMode="auto">
            <a:xfrm>
              <a:off x="1999270" y="2741725"/>
              <a:ext cx="314956" cy="0"/>
            </a:xfrm>
            <a:prstGeom prst="straightConnector1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D1819A4F-5F81-41C5-8563-55D26A191921}"/>
                </a:ext>
              </a:extLst>
            </p:cNvPr>
            <p:cNvSpPr txBox="1"/>
            <p:nvPr/>
          </p:nvSpPr>
          <p:spPr>
            <a:xfrm>
              <a:off x="1703612" y="2082856"/>
              <a:ext cx="37518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clk</a:t>
              </a:r>
              <a:endParaRPr lang="zh-TW" altLang="en-US" sz="11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1" name="文字方塊 60">
              <a:extLst>
                <a:ext uri="{FF2B5EF4-FFF2-40B4-BE49-F238E27FC236}">
                  <a16:creationId xmlns:a16="http://schemas.microsoft.com/office/drawing/2014/main" id="{F4AB2464-5BF4-4333-A835-5A7B7824AE9F}"/>
                </a:ext>
              </a:extLst>
            </p:cNvPr>
            <p:cNvSpPr txBox="1"/>
            <p:nvPr/>
          </p:nvSpPr>
          <p:spPr>
            <a:xfrm>
              <a:off x="1710617" y="2606975"/>
              <a:ext cx="40852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solidFill>
                    <a:srgbClr val="0070C0"/>
                  </a:solidFill>
                  <a:latin typeface="Candara" panose="020E0502030303020204" pitchFamily="34" charset="0"/>
                  <a:ea typeface="微軟正黑體" panose="020B0604030504040204" pitchFamily="34" charset="-120"/>
                </a:rPr>
                <a:t>rst</a:t>
              </a:r>
              <a:endParaRPr lang="zh-TW" altLang="en-US" sz="11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3D36F2A1-2B9F-4F3E-972F-F1B325DF0B26}"/>
                </a:ext>
              </a:extLst>
            </p:cNvPr>
            <p:cNvSpPr txBox="1"/>
            <p:nvPr/>
          </p:nvSpPr>
          <p:spPr>
            <a:xfrm>
              <a:off x="3099428" y="2037750"/>
              <a:ext cx="6277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[0]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3" name="文字方塊 62">
              <a:extLst>
                <a:ext uri="{FF2B5EF4-FFF2-40B4-BE49-F238E27FC236}">
                  <a16:creationId xmlns:a16="http://schemas.microsoft.com/office/drawing/2014/main" id="{96D145BA-8630-4A01-A3AC-BEA52A334DA3}"/>
                </a:ext>
              </a:extLst>
            </p:cNvPr>
            <p:cNvSpPr txBox="1"/>
            <p:nvPr/>
          </p:nvSpPr>
          <p:spPr>
            <a:xfrm>
              <a:off x="3099428" y="2296953"/>
              <a:ext cx="6277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[1]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8C1BF4B8-D259-4AF9-B4E4-B5EA8147E27E}"/>
                </a:ext>
              </a:extLst>
            </p:cNvPr>
            <p:cNvSpPr txBox="1"/>
            <p:nvPr/>
          </p:nvSpPr>
          <p:spPr>
            <a:xfrm>
              <a:off x="3101812" y="2592294"/>
              <a:ext cx="62777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 err="1">
                  <a:latin typeface="Candara" panose="020E0502030303020204" pitchFamily="34" charset="0"/>
                  <a:ea typeface="微軟正黑體" panose="020B0604030504040204" pitchFamily="34" charset="-120"/>
                </a:rPr>
                <a:t>cnt</a:t>
              </a:r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[2]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5" name="等腰三角形 64">
              <a:extLst>
                <a:ext uri="{FF2B5EF4-FFF2-40B4-BE49-F238E27FC236}">
                  <a16:creationId xmlns:a16="http://schemas.microsoft.com/office/drawing/2014/main" id="{35F00086-70EE-40C4-A34F-18FB11B6BDAB}"/>
                </a:ext>
              </a:extLst>
            </p:cNvPr>
            <p:cNvSpPr/>
            <p:nvPr/>
          </p:nvSpPr>
          <p:spPr bwMode="auto">
            <a:xfrm rot="5400000">
              <a:off x="2306749" y="1896627"/>
              <a:ext cx="135122" cy="615719"/>
            </a:xfrm>
            <a:prstGeom prst="triangl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6" name="文字方塊 65">
              <a:extLst>
                <a:ext uri="{FF2B5EF4-FFF2-40B4-BE49-F238E27FC236}">
                  <a16:creationId xmlns:a16="http://schemas.microsoft.com/office/drawing/2014/main" id="{C277CCA0-F09D-4930-97C1-2328F51CECEE}"/>
                </a:ext>
              </a:extLst>
            </p:cNvPr>
            <p:cNvSpPr txBox="1"/>
            <p:nvPr/>
          </p:nvSpPr>
          <p:spPr>
            <a:xfrm>
              <a:off x="5655085" y="1966542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a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7" name="文字方塊 66">
              <a:extLst>
                <a:ext uri="{FF2B5EF4-FFF2-40B4-BE49-F238E27FC236}">
                  <a16:creationId xmlns:a16="http://schemas.microsoft.com/office/drawing/2014/main" id="{53B7F105-49CC-44DD-98CF-B4A0EC42CF0B}"/>
                </a:ext>
              </a:extLst>
            </p:cNvPr>
            <p:cNvSpPr txBox="1"/>
            <p:nvPr/>
          </p:nvSpPr>
          <p:spPr>
            <a:xfrm>
              <a:off x="5896472" y="2552491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8" name="文字方塊 67">
              <a:extLst>
                <a:ext uri="{FF2B5EF4-FFF2-40B4-BE49-F238E27FC236}">
                  <a16:creationId xmlns:a16="http://schemas.microsoft.com/office/drawing/2014/main" id="{5AB5EB8E-FBFB-4C72-8C16-1CEE706EB25F}"/>
                </a:ext>
              </a:extLst>
            </p:cNvPr>
            <p:cNvSpPr txBox="1"/>
            <p:nvPr/>
          </p:nvSpPr>
          <p:spPr>
            <a:xfrm>
              <a:off x="5891292" y="2094562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b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69" name="文字方塊 68">
              <a:extLst>
                <a:ext uri="{FF2B5EF4-FFF2-40B4-BE49-F238E27FC236}">
                  <a16:creationId xmlns:a16="http://schemas.microsoft.com/office/drawing/2014/main" id="{E77A2D62-8A33-4349-9278-6219A9392291}"/>
                </a:ext>
              </a:extLst>
            </p:cNvPr>
            <p:cNvSpPr txBox="1"/>
            <p:nvPr/>
          </p:nvSpPr>
          <p:spPr>
            <a:xfrm>
              <a:off x="5641611" y="2815470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d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0" name="文字方塊 69">
              <a:extLst>
                <a:ext uri="{FF2B5EF4-FFF2-40B4-BE49-F238E27FC236}">
                  <a16:creationId xmlns:a16="http://schemas.microsoft.com/office/drawing/2014/main" id="{95E829D7-811C-4033-9640-D268EC9FCFD6}"/>
                </a:ext>
              </a:extLst>
            </p:cNvPr>
            <p:cNvSpPr txBox="1"/>
            <p:nvPr/>
          </p:nvSpPr>
          <p:spPr>
            <a:xfrm>
              <a:off x="5399452" y="2554222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e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1" name="文字方塊 70">
              <a:extLst>
                <a:ext uri="{FF2B5EF4-FFF2-40B4-BE49-F238E27FC236}">
                  <a16:creationId xmlns:a16="http://schemas.microsoft.com/office/drawing/2014/main" id="{E65E6527-052E-4E2A-9607-79081FBBECC0}"/>
                </a:ext>
              </a:extLst>
            </p:cNvPr>
            <p:cNvSpPr txBox="1"/>
            <p:nvPr/>
          </p:nvSpPr>
          <p:spPr>
            <a:xfrm>
              <a:off x="5409887" y="2104879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f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2" name="文字方塊 71">
              <a:extLst>
                <a:ext uri="{FF2B5EF4-FFF2-40B4-BE49-F238E27FC236}">
                  <a16:creationId xmlns:a16="http://schemas.microsoft.com/office/drawing/2014/main" id="{7057769C-7EFA-4907-9112-2DCAE719782A}"/>
                </a:ext>
              </a:extLst>
            </p:cNvPr>
            <p:cNvSpPr txBox="1"/>
            <p:nvPr/>
          </p:nvSpPr>
          <p:spPr>
            <a:xfrm>
              <a:off x="5647029" y="2356106"/>
              <a:ext cx="18069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100" dirty="0">
                  <a:latin typeface="Candara" panose="020E0502030303020204" pitchFamily="34" charset="0"/>
                  <a:ea typeface="微軟正黑體" panose="020B0604030504040204" pitchFamily="34" charset="-120"/>
                </a:rPr>
                <a:t>g</a:t>
              </a:r>
              <a:endParaRPr lang="zh-TW" altLang="en-US" sz="1100" dirty="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  <p:sp>
          <p:nvSpPr>
            <p:cNvPr id="73" name="矩形: 圓角 39">
              <a:extLst>
                <a:ext uri="{FF2B5EF4-FFF2-40B4-BE49-F238E27FC236}">
                  <a16:creationId xmlns:a16="http://schemas.microsoft.com/office/drawing/2014/main" id="{6217DDAD-A5A8-49A3-8ADC-173254141648}"/>
                </a:ext>
              </a:extLst>
            </p:cNvPr>
            <p:cNvSpPr/>
            <p:nvPr/>
          </p:nvSpPr>
          <p:spPr bwMode="auto">
            <a:xfrm rot="5400000">
              <a:off x="5970737" y="2893752"/>
              <a:ext cx="94977" cy="94815"/>
            </a:xfrm>
            <a:prstGeom prst="roundRect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3600" tIns="46800" rIns="93600" bIns="4680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kumimoji="1" lang="zh-TW" altLang="en-US" sz="1400">
                <a:latin typeface="Candara" panose="020E0502030303020204" pitchFamily="34" charset="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1057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A6184214-370E-42CE-9AFD-A405544D8EAB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循序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0~7 - </a:t>
            </a:r>
            <a:r>
              <a:rPr lang="zh-TW" altLang="en-US" sz="4000" dirty="0">
                <a:latin typeface="Calibri" panose="020F0502020204030204" pitchFamily="34" charset="0"/>
                <a:ea typeface="微軟正黑體" panose="020B0604030504040204" pitchFamily="34" charset="-120"/>
              </a:rPr>
              <a:t>實作流程</a:t>
            </a:r>
            <a:endParaRPr lang="zh-TW" altLang="en-US" sz="40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6B39EB27-C233-4BC6-8FE5-CA656E638937}"/>
              </a:ext>
            </a:extLst>
          </p:cNvPr>
          <p:cNvSpPr txBox="1">
            <a:spLocks/>
          </p:cNvSpPr>
          <p:nvPr/>
        </p:nvSpPr>
        <p:spPr>
          <a:xfrm>
            <a:off x="2095497" y="2104040"/>
            <a:ext cx="8001003" cy="34405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同學在寫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demo 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作業時先利用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testbench 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確認自己撰寫的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Code 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功能正確後，再上板子進行驗證，流程如下：</a:t>
            </a:r>
            <a:endParaRPr lang="en-US" altLang="zh-TW" dirty="0">
              <a:latin typeface="Calibri" panose="020F0502020204030204" pitchFamily="34" charset="0"/>
              <a:ea typeface="微軟正黑體" panose="020B0604030504040204" pitchFamily="34" charset="-12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altLang="zh-TW" sz="2400" dirty="0">
              <a:latin typeface="Calibri" panose="020F0502020204030204" pitchFamily="34" charset="0"/>
              <a:ea typeface="微軟正黑體" panose="020B0604030504040204" pitchFamily="34" charset="-120"/>
            </a:endParaRPr>
          </a:p>
          <a:p>
            <a:pPr marL="544068" lvl="1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程式模擬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於命令提示字元輸出，觀察結果是否與目標一致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)</a:t>
            </a:r>
          </a:p>
          <a:p>
            <a:pPr marL="544068" lvl="1" indent="-342900">
              <a:buFont typeface="Wingdings" panose="05000000000000000000" pitchFamily="2" charset="2"/>
              <a:buAutoNum type="circleNumWdWhitePlain"/>
            </a:pPr>
            <a:endParaRPr lang="en-US" altLang="zh-TW" dirty="0">
              <a:latin typeface="Calibri" panose="020F0502020204030204" pitchFamily="34" charset="0"/>
              <a:ea typeface="微軟正黑體" panose="020B0604030504040204" pitchFamily="34" charset="-120"/>
            </a:endParaRPr>
          </a:p>
          <a:p>
            <a:pPr marL="544068" lvl="1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周邊整合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將 </a:t>
            </a:r>
            <a:r>
              <a:rPr lang="en-US" altLang="zh-TW" dirty="0" err="1">
                <a:latin typeface="Calibri" panose="020F050202020403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 中的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input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output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 與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FPGA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 上的腳位連接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)</a:t>
            </a:r>
          </a:p>
          <a:p>
            <a:pPr marL="544068" lvl="1" indent="-342900">
              <a:buFont typeface="Wingdings" panose="05000000000000000000" pitchFamily="2" charset="2"/>
              <a:buAutoNum type="circleNumWdWhitePlain"/>
            </a:pPr>
            <a:endParaRPr lang="en-US" altLang="zh-TW" dirty="0">
              <a:latin typeface="Calibri" panose="020F0502020204030204" pitchFamily="34" charset="0"/>
              <a:ea typeface="微軟正黑體" panose="020B0604030504040204" pitchFamily="34" charset="-120"/>
            </a:endParaRPr>
          </a:p>
          <a:p>
            <a:pPr marL="544068" lvl="1" indent="-342900">
              <a:buFont typeface="Wingdings" panose="05000000000000000000" pitchFamily="2" charset="2"/>
              <a:buAutoNum type="circleNumWdWhitePlain"/>
            </a:pP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上板驗證 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Calibri" panose="020F0502020204030204" pitchFamily="34" charset="0"/>
                <a:ea typeface="微軟正黑體" panose="020B0604030504040204" pitchFamily="34" charset="-120"/>
              </a:rPr>
              <a:t>觀察七段顯示器</a:t>
            </a:r>
            <a:r>
              <a:rPr lang="en-US" altLang="zh-TW" dirty="0">
                <a:latin typeface="Calibri" panose="020F0502020204030204" pitchFamily="34" charset="0"/>
                <a:ea typeface="微軟正黑體" panose="020B0604030504040204" pitchFamily="34" charset="-120"/>
              </a:rPr>
              <a:t>)</a:t>
            </a:r>
          </a:p>
          <a:p>
            <a:endParaRPr lang="zh-TW" altLang="en-US" sz="2400" dirty="0">
              <a:latin typeface="Calibri" panose="020F0502020204030204" pitchFamily="34" charset="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81112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6800" y="1968606"/>
            <a:ext cx="10058400" cy="402336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開啟資料夾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lab5/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範例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/cnt0_7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並於路徑處輸入 </a:t>
            </a:r>
            <a:r>
              <a:rPr lang="en-US" altLang="zh-TW" sz="18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cmd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開啟命令提示字元</a:t>
            </a: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輸入 「</a:t>
            </a:r>
            <a:r>
              <a:rPr lang="en-US" altLang="zh-TW" sz="18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iverilog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–o test tb_lab5.v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」</a:t>
            </a: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635508" lvl="1" indent="-342900"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輸入檔案的第一個字母後按「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tab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」即會出現第一字母相同的檔案</a:t>
            </a: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AutoNum type="circleNumWdWhitePlain"/>
            </a:pP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輸入「</a:t>
            </a:r>
            <a:r>
              <a:rPr lang="en-US" altLang="zh-TW" sz="18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vvp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test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」，即可觀察到 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output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根據 </a:t>
            </a:r>
            <a:r>
              <a:rPr lang="en-US" altLang="zh-TW" sz="18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cnt</a:t>
            </a:r>
            <a:r>
              <a:rPr lang="en-US" altLang="zh-TW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1800" dirty="0">
                <a:latin typeface="Candara" panose="020E0502030303020204" pitchFamily="34" charset="0"/>
                <a:ea typeface="微軟正黑體" panose="020B0604030504040204" pitchFamily="34" charset="-120"/>
              </a:rPr>
              <a:t>的不同在輸出</a:t>
            </a: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18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201168" lvl="1" indent="0">
              <a:buNone/>
            </a:pPr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zh-TW" altLang="en-US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800" y="2447692"/>
            <a:ext cx="3240360" cy="1099028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5537992" y="2781288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輸入 </a:t>
            </a:r>
            <a:r>
              <a:rPr lang="en-US" altLang="zh-TW" dirty="0" err="1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cmd</a:t>
            </a:r>
            <a:endParaRPr lang="zh-TW" altLang="en-US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762" y="3856461"/>
            <a:ext cx="2992438" cy="1800200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8418AA9F-7296-43E6-A702-AD82D8797C74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循序顯示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0~7 - 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程式模擬 </a:t>
            </a:r>
          </a:p>
        </p:txBody>
      </p:sp>
    </p:spTree>
    <p:extLst>
      <p:ext uri="{BB962C8B-B14F-4D97-AF65-F5344CB8AC3E}">
        <p14:creationId xmlns:p14="http://schemas.microsoft.com/office/powerpoint/2010/main" val="301230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r>
              <a:rPr lang="en-US" altLang="zh-TW" sz="1800" dirty="0"/>
              <a:t>UCF ( User Constraint File )</a:t>
            </a:r>
          </a:p>
          <a:p>
            <a:pPr lvl="1">
              <a:buFont typeface="Wingdings" panose="05000000000000000000" pitchFamily="2" charset="2"/>
              <a:buChar char="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參考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Lab4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第七頁，因本次實驗僅用到最右邊的七段顯示器，所以我們</a:t>
            </a:r>
            <a:r>
              <a:rPr lang="zh-TW" altLang="en-US" sz="1600" u="heavy" dirty="0">
                <a:uFill>
                  <a:solidFill>
                    <a:srgbClr val="0070C0"/>
                  </a:solidFill>
                </a:uFill>
                <a:latin typeface="Candara" panose="020E0502030303020204" pitchFamily="34" charset="0"/>
                <a:ea typeface="微軟正黑體" panose="020B0604030504040204" pitchFamily="34" charset="-120"/>
              </a:rPr>
              <a:t>只需令</a:t>
            </a:r>
            <a:r>
              <a:rPr lang="en-US" altLang="zh-TW" sz="1600" u="heavy" dirty="0">
                <a:uFill>
                  <a:solidFill>
                    <a:srgbClr val="0070C0"/>
                  </a:solidFill>
                </a:uFill>
                <a:latin typeface="Candara" panose="020E0502030303020204" pitchFamily="34" charset="0"/>
                <a:ea typeface="微軟正黑體" panose="020B0604030504040204" pitchFamily="34" charset="-120"/>
              </a:rPr>
              <a:t>AN0</a:t>
            </a:r>
            <a:r>
              <a:rPr lang="zh-TW" altLang="en-US" sz="1600" u="heavy" dirty="0">
                <a:uFill>
                  <a:solidFill>
                    <a:srgbClr val="0070C0"/>
                  </a:solidFill>
                </a:uFill>
                <a:latin typeface="Candara" panose="020E0502030303020204" pitchFamily="34" charset="0"/>
                <a:ea typeface="微軟正黑體" panose="020B0604030504040204" pitchFamily="34" charset="-120"/>
              </a:rPr>
              <a:t>為</a:t>
            </a:r>
            <a:r>
              <a:rPr lang="en-US" altLang="zh-TW" sz="1600" u="heavy" dirty="0">
                <a:uFill>
                  <a:solidFill>
                    <a:srgbClr val="0070C0"/>
                  </a:solidFill>
                </a:uFill>
                <a:latin typeface="Candara" panose="020E0502030303020204" pitchFamily="34" charset="0"/>
                <a:ea typeface="微軟正黑體" panose="020B0604030504040204" pitchFamily="34" charset="-120"/>
              </a:rPr>
              <a:t>0</a:t>
            </a:r>
            <a:r>
              <a:rPr lang="zh-TW" altLang="en-US" sz="1600" u="heavy" dirty="0">
                <a:uFill>
                  <a:solidFill>
                    <a:srgbClr val="0070C0"/>
                  </a:solidFill>
                </a:uFill>
                <a:latin typeface="Candara" panose="020E0502030303020204" pitchFamily="34" charset="0"/>
                <a:ea typeface="微軟正黑體" panose="020B0604030504040204" pitchFamily="34" charset="-120"/>
              </a:rPr>
              <a:t>即可</a:t>
            </a:r>
            <a:endParaRPr lang="en-US" altLang="zh-TW" sz="1600" u="heavy" dirty="0">
              <a:uFill>
                <a:solidFill>
                  <a:srgbClr val="0070C0"/>
                </a:solidFill>
              </a:uFill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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七段顯示器輸出的數字則由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BCD – 7 seg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的輸出「</a:t>
            </a:r>
            <a:r>
              <a:rPr lang="en-US" altLang="zh-TW" sz="16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seg_data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」來決定</a:t>
            </a: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"/>
            </a:pPr>
            <a:r>
              <a:rPr lang="en-US" altLang="zh-TW" sz="1600" dirty="0" err="1">
                <a:latin typeface="Candara" panose="020E0502030303020204" pitchFamily="34" charset="0"/>
                <a:ea typeface="微軟正黑體" panose="020B0604030504040204" pitchFamily="34" charset="-120"/>
              </a:rPr>
              <a:t>rst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設定在 </a:t>
            </a:r>
            <a:r>
              <a:rPr lang="en-US" altLang="zh-TW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sw15</a:t>
            </a:r>
          </a:p>
          <a:p>
            <a:pPr lvl="1">
              <a:buFont typeface="Wingdings" panose="05000000000000000000" pitchFamily="2" charset="2"/>
              <a:buChar char=""/>
            </a:pP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"/>
            </a:pP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修改 </a:t>
            </a:r>
            <a:r>
              <a:rPr lang="en-US" altLang="zh-TW" sz="1600" u="sng" dirty="0">
                <a:latin typeface="Candara" panose="020E0502030303020204" pitchFamily="34" charset="0"/>
                <a:ea typeface="微軟正黑體" panose="020B0604030504040204" pitchFamily="34" charset="-120"/>
              </a:rPr>
              <a:t>Nexys4.xdc</a:t>
            </a:r>
            <a:r>
              <a:rPr lang="zh-TW" altLang="en-US" sz="1600" dirty="0">
                <a:latin typeface="Candara" panose="020E0502030303020204" pitchFamily="34" charset="0"/>
                <a:ea typeface="微軟正黑體" panose="020B0604030504040204" pitchFamily="34" charset="-120"/>
              </a:rPr>
              <a:t>：</a:t>
            </a: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lvl="1">
              <a:buFont typeface="Wingdings" panose="05000000000000000000" pitchFamily="2" charset="2"/>
              <a:buChar char=""/>
            </a:pPr>
            <a:endParaRPr lang="en-US" altLang="zh-TW" sz="16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endParaRPr lang="en-US" altLang="zh-TW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zh-TW" altLang="en-US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060" y="2968745"/>
            <a:ext cx="5975400" cy="38235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060" y="3557733"/>
            <a:ext cx="5975400" cy="197652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 bwMode="auto">
          <a:xfrm>
            <a:off x="5125243" y="3586306"/>
            <a:ext cx="291579" cy="889473"/>
          </a:xfrm>
          <a:prstGeom prst="rect">
            <a:avLst/>
          </a:prstGeom>
          <a:noFill/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4398151" y="3295378"/>
            <a:ext cx="18806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7 seg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中各個 </a:t>
            </a:r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LED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腳位</a:t>
            </a:r>
          </a:p>
        </p:txBody>
      </p:sp>
      <p:sp>
        <p:nvSpPr>
          <p:cNvPr id="11" name="矩形 10"/>
          <p:cNvSpPr/>
          <p:nvPr/>
        </p:nvSpPr>
        <p:spPr bwMode="auto">
          <a:xfrm>
            <a:off x="5125243" y="4555518"/>
            <a:ext cx="291579" cy="978737"/>
          </a:xfrm>
          <a:prstGeom prst="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 dirty="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4194602" y="5499061"/>
            <a:ext cx="2262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rgbClr val="00B05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七段顯示器驅動腳位</a:t>
            </a:r>
          </a:p>
        </p:txBody>
      </p:sp>
      <p:sp>
        <p:nvSpPr>
          <p:cNvPr id="13" name="矩形 12"/>
          <p:cNvSpPr/>
          <p:nvPr/>
        </p:nvSpPr>
        <p:spPr bwMode="auto">
          <a:xfrm>
            <a:off x="7211265" y="3614882"/>
            <a:ext cx="280087" cy="86089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6585195" y="3296213"/>
            <a:ext cx="16686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中的 </a:t>
            </a:r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output</a:t>
            </a:r>
            <a:endParaRPr lang="zh-TW" altLang="en-US" sz="1400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010" y="5850028"/>
            <a:ext cx="5994450" cy="171947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 bwMode="auto">
          <a:xfrm>
            <a:off x="5174896" y="5804495"/>
            <a:ext cx="280194" cy="236530"/>
          </a:xfrm>
          <a:prstGeom prst="rect">
            <a:avLst/>
          </a:prstGeom>
          <a:noFill/>
          <a:ln w="28575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4473924" y="6013580"/>
            <a:ext cx="16642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sw15</a:t>
            </a:r>
            <a:r>
              <a:rPr lang="zh-TW" altLang="en-US" sz="1400" dirty="0">
                <a:solidFill>
                  <a:srgbClr val="0070C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在板上的代碼</a:t>
            </a:r>
          </a:p>
        </p:txBody>
      </p:sp>
      <p:sp>
        <p:nvSpPr>
          <p:cNvPr id="18" name="矩形 17"/>
          <p:cNvSpPr/>
          <p:nvPr/>
        </p:nvSpPr>
        <p:spPr bwMode="auto">
          <a:xfrm>
            <a:off x="7327167" y="5804495"/>
            <a:ext cx="319868" cy="23653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848659" y="5997875"/>
            <a:ext cx="15954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Verilog</a:t>
            </a:r>
            <a:r>
              <a:rPr lang="zh-TW" altLang="en-US" sz="1400" dirty="0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 中的 </a:t>
            </a:r>
            <a:r>
              <a:rPr lang="en-US" altLang="zh-TW" sz="1400" dirty="0" err="1">
                <a:solidFill>
                  <a:srgbClr val="FF0000"/>
                </a:solidFill>
                <a:latin typeface="Candara" panose="020E0502030303020204" pitchFamily="34" charset="0"/>
                <a:ea typeface="微軟正黑體" panose="020B0604030504040204" pitchFamily="34" charset="-120"/>
              </a:rPr>
              <a:t>rst</a:t>
            </a:r>
            <a:endParaRPr lang="zh-TW" altLang="en-US" sz="1400" dirty="0">
              <a:solidFill>
                <a:srgbClr val="FF0000"/>
              </a:solidFill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sp>
        <p:nvSpPr>
          <p:cNvPr id="20" name="標題 1">
            <a:extLst>
              <a:ext uri="{FF2B5EF4-FFF2-40B4-BE49-F238E27FC236}">
                <a16:creationId xmlns:a16="http://schemas.microsoft.com/office/drawing/2014/main" id="{21FC34EF-26B5-40EA-A455-33BDC2A6A644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循序顯示 </a:t>
            </a:r>
            <a:r>
              <a:rPr lang="en-US" altLang="zh-TW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0~7 - </a:t>
            </a:r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周邊整合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7709432-9D64-4575-A7CC-3C1AFC24C003}"/>
              </a:ext>
            </a:extLst>
          </p:cNvPr>
          <p:cNvSpPr/>
          <p:nvPr/>
        </p:nvSpPr>
        <p:spPr bwMode="auto">
          <a:xfrm>
            <a:off x="7252723" y="4555518"/>
            <a:ext cx="258326" cy="98081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3600" tIns="46800" rIns="936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2400">
              <a:latin typeface="Candara" panose="020E0502030303020204" pitchFamily="34" charset="0"/>
              <a:ea typeface="微軟正黑體" panose="020B0604030504040204" pitchFamily="34" charset="-120"/>
            </a:endParaRP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A251C76B-81F1-4E8D-935E-BBD0AB207769}"/>
              </a:ext>
            </a:extLst>
          </p:cNvPr>
          <p:cNvCxnSpPr>
            <a:cxnSpLocks/>
          </p:cNvCxnSpPr>
          <p:nvPr/>
        </p:nvCxnSpPr>
        <p:spPr>
          <a:xfrm flipH="1">
            <a:off x="7381887" y="2400300"/>
            <a:ext cx="1038213" cy="637275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411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87E4AFFC-3CB7-455C-8B7E-56FD02C75A6D}"/>
              </a:ext>
            </a:extLst>
          </p:cNvPr>
          <p:cNvSpPr txBox="1">
            <a:spLocks/>
          </p:cNvSpPr>
          <p:nvPr/>
        </p:nvSpPr>
        <p:spPr>
          <a:xfrm>
            <a:off x="2095497" y="630036"/>
            <a:ext cx="8001003" cy="11132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4000" dirty="0">
                <a:latin typeface="Candara" panose="020E0502030303020204" pitchFamily="34" charset="0"/>
                <a:ea typeface="微軟正黑體" panose="020B0604030504040204" pitchFamily="34" charset="-120"/>
              </a:rPr>
              <a:t>生日碼顯示器</a:t>
            </a: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A3E6F304-FA5C-4508-B214-652BC57C4630}"/>
              </a:ext>
            </a:extLst>
          </p:cNvPr>
          <p:cNvSpPr txBox="1">
            <a:spLocks/>
          </p:cNvSpPr>
          <p:nvPr/>
        </p:nvSpPr>
        <p:spPr>
          <a:xfrm>
            <a:off x="2009771" y="2332640"/>
            <a:ext cx="8172454" cy="34405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前面解說完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Counter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 和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BCD – 7 seg (7447)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 之間的關係之後，接下來我們要介紹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Code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Converter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 使我們可以延伸應用前面的 </a:t>
            </a:r>
            <a:r>
              <a:rPr lang="en-US" altLang="zh-TW" dirty="0">
                <a:latin typeface="Candara" panose="020E0502030303020204" pitchFamily="34" charset="0"/>
                <a:ea typeface="微軟正黑體" panose="020B0604030504040204" pitchFamily="34" charset="-120"/>
              </a:rPr>
              <a:t>design</a:t>
            </a:r>
            <a:r>
              <a:rPr lang="zh-TW" altLang="en-US" dirty="0">
                <a:latin typeface="Candara" panose="020E0502030303020204" pitchFamily="34" charset="0"/>
                <a:ea typeface="微軟正黑體" panose="020B0604030504040204" pitchFamily="34" charset="-120"/>
              </a:rPr>
              <a:t>，在七段顯示器上依序顯示生日</a:t>
            </a:r>
          </a:p>
        </p:txBody>
      </p:sp>
    </p:spTree>
    <p:extLst>
      <p:ext uri="{BB962C8B-B14F-4D97-AF65-F5344CB8AC3E}">
        <p14:creationId xmlns:p14="http://schemas.microsoft.com/office/powerpoint/2010/main" val="3837158419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自訂 6">
      <a:majorFont>
        <a:latin typeface="Candara"/>
        <a:ea typeface="微軟正黑體"/>
        <a:cs typeface=""/>
      </a:majorFont>
      <a:minorFont>
        <a:latin typeface="Candara"/>
        <a:ea typeface="微軟正黑體"/>
        <a:cs typeface="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3731</TotalTime>
  <Words>1422</Words>
  <Application>Microsoft Office PowerPoint</Application>
  <PresentationFormat>寬螢幕</PresentationFormat>
  <Paragraphs>404</Paragraphs>
  <Slides>18</Slides>
  <Notes>2</Notes>
  <HiddenSlides>0</HiddenSlides>
  <MMClips>3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8" baseType="lpstr">
      <vt:lpstr>微軟正黑體</vt:lpstr>
      <vt:lpstr>微軟正黑體</vt:lpstr>
      <vt:lpstr>新細明體</vt:lpstr>
      <vt:lpstr>Arial</vt:lpstr>
      <vt:lpstr>Calibri</vt:lpstr>
      <vt:lpstr>Candara</vt:lpstr>
      <vt:lpstr>Times New Roman</vt:lpstr>
      <vt:lpstr>Tw Cen MT</vt:lpstr>
      <vt:lpstr>Wingdings</vt:lpstr>
      <vt:lpstr>回顧</vt:lpstr>
      <vt:lpstr>Lab5-  Counter and Birth date Display</vt:lpstr>
      <vt:lpstr>Outline</vt:lpstr>
      <vt:lpstr>課程目標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Demo 需知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Lab5-  Counter and Birthdate Display</dc:title>
  <dc:creator>Baicala</dc:creator>
  <cp:lastModifiedBy>Baicala</cp:lastModifiedBy>
  <cp:revision>45</cp:revision>
  <dcterms:created xsi:type="dcterms:W3CDTF">2021-03-26T04:02:52Z</dcterms:created>
  <dcterms:modified xsi:type="dcterms:W3CDTF">2021-04-07T19:12:44Z</dcterms:modified>
</cp:coreProperties>
</file>

<file path=docProps/thumbnail.jpeg>
</file>